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2" r:id="rId2"/>
    <p:sldMasterId id="2147483653" r:id="rId3"/>
  </p:sldMasterIdLst>
  <p:notesMasterIdLst>
    <p:notesMasterId r:id="rId27"/>
  </p:notesMasterIdLst>
  <p:handoutMasterIdLst>
    <p:handoutMasterId r:id="rId28"/>
  </p:handoutMasterIdLst>
  <p:sldIdLst>
    <p:sldId id="256" r:id="rId4"/>
    <p:sldId id="257" r:id="rId5"/>
    <p:sldId id="289" r:id="rId6"/>
    <p:sldId id="318" r:id="rId7"/>
    <p:sldId id="261" r:id="rId8"/>
    <p:sldId id="292" r:id="rId9"/>
    <p:sldId id="328" r:id="rId10"/>
    <p:sldId id="311" r:id="rId11"/>
    <p:sldId id="294" r:id="rId12"/>
    <p:sldId id="330" r:id="rId13"/>
    <p:sldId id="295" r:id="rId14"/>
    <p:sldId id="329" r:id="rId15"/>
    <p:sldId id="303" r:id="rId16"/>
    <p:sldId id="302" r:id="rId17"/>
    <p:sldId id="314" r:id="rId18"/>
    <p:sldId id="315" r:id="rId19"/>
    <p:sldId id="321" r:id="rId20"/>
    <p:sldId id="331" r:id="rId21"/>
    <p:sldId id="322" r:id="rId22"/>
    <p:sldId id="324" r:id="rId23"/>
    <p:sldId id="325" r:id="rId24"/>
    <p:sldId id="326" r:id="rId25"/>
    <p:sldId id="327" r:id="rId26"/>
  </p:sldIdLst>
  <p:sldSz cx="9144000" cy="6858000" type="screen4x3"/>
  <p:notesSz cx="6797675" cy="9928225"/>
  <p:defaultTextStyle>
    <a:defPPr>
      <a:defRPr lang="de-CH"/>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BDFF1"/>
    <a:srgbClr val="1B8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54D34-8A20-4572-AE9B-CB9F51AE4DC1}" type="doc">
      <dgm:prSet loTypeId="urn:microsoft.com/office/officeart/2005/8/layout/hProcess9" loCatId="process" qsTypeId="urn:microsoft.com/office/officeart/2005/8/quickstyle/simple1" qsCatId="simple" csTypeId="urn:microsoft.com/office/officeart/2005/8/colors/accent1_2" csCatId="accent1" phldr="1"/>
      <dgm:spPr/>
    </dgm:pt>
    <dgm:pt modelId="{13648060-3D7A-49DF-A34C-A4615FB63B45}">
      <dgm:prSet phldrT="[Text]" custT="1"/>
      <dgm:spPr>
        <a:solidFill>
          <a:srgbClr val="1B8EC3"/>
        </a:solidFill>
        <a:ln w="12700">
          <a:solidFill>
            <a:schemeClr val="bg1"/>
          </a:solidFill>
        </a:ln>
      </dgm:spPr>
      <dgm:t>
        <a:bodyPr/>
        <a:lstStyle/>
        <a:p>
          <a:r>
            <a:rPr lang="en-US" sz="1200" b="1" dirty="0"/>
            <a:t>Gathers and filters topic-specific info.</a:t>
          </a:r>
        </a:p>
      </dgm:t>
    </dgm:pt>
    <dgm:pt modelId="{4CC3EB22-DE2F-4E74-9FC1-0348FE913D76}" type="parTrans" cxnId="{CC08D1AD-F2E3-47C5-97A6-E11CE61E3ED9}">
      <dgm:prSet/>
      <dgm:spPr/>
      <dgm:t>
        <a:bodyPr/>
        <a:lstStyle/>
        <a:p>
          <a:endParaRPr lang="en-US"/>
        </a:p>
      </dgm:t>
    </dgm:pt>
    <dgm:pt modelId="{F76A8FB4-F497-4F25-B958-D9EEDD605814}" type="sibTrans" cxnId="{CC08D1AD-F2E3-47C5-97A6-E11CE61E3ED9}">
      <dgm:prSet/>
      <dgm:spPr/>
      <dgm:t>
        <a:bodyPr/>
        <a:lstStyle/>
        <a:p>
          <a:endParaRPr lang="en-US"/>
        </a:p>
      </dgm:t>
    </dgm:pt>
    <dgm:pt modelId="{960A33CD-21F8-4552-8BDC-BE91C72ECEA0}">
      <dgm:prSet phldrT="[Text]" custT="1"/>
      <dgm:spPr>
        <a:solidFill>
          <a:srgbClr val="1B8EC3"/>
        </a:solidFill>
        <a:ln w="12700">
          <a:solidFill>
            <a:schemeClr val="bg1"/>
          </a:solidFill>
        </a:ln>
      </dgm:spPr>
      <dgm:t>
        <a:bodyPr/>
        <a:lstStyle/>
        <a:p>
          <a:r>
            <a:rPr lang="en-US" sz="1200" b="1" dirty="0"/>
            <a:t>Structures the found information</a:t>
          </a:r>
        </a:p>
      </dgm:t>
    </dgm:pt>
    <dgm:pt modelId="{2D2E8489-0767-4588-A6E8-09BB4119E755}" type="parTrans" cxnId="{7646F8A5-C65E-453A-8512-81321D32BA51}">
      <dgm:prSet/>
      <dgm:spPr/>
      <dgm:t>
        <a:bodyPr/>
        <a:lstStyle/>
        <a:p>
          <a:endParaRPr lang="en-US"/>
        </a:p>
      </dgm:t>
    </dgm:pt>
    <dgm:pt modelId="{E05E71D6-DA11-4419-8FC6-3BF8E37E0E2A}" type="sibTrans" cxnId="{7646F8A5-C65E-453A-8512-81321D32BA51}">
      <dgm:prSet/>
      <dgm:spPr/>
      <dgm:t>
        <a:bodyPr/>
        <a:lstStyle/>
        <a:p>
          <a:endParaRPr lang="en-US"/>
        </a:p>
      </dgm:t>
    </dgm:pt>
    <dgm:pt modelId="{98FB05D5-0D8D-4AAB-9576-56EC54F5FDC0}">
      <dgm:prSet phldrT="[Text]" custT="1"/>
      <dgm:spPr>
        <a:solidFill>
          <a:srgbClr val="1B8EC3"/>
        </a:solidFill>
        <a:ln w="12700">
          <a:solidFill>
            <a:schemeClr val="bg1"/>
          </a:solidFill>
        </a:ln>
      </dgm:spPr>
      <dgm:t>
        <a:bodyPr/>
        <a:lstStyle/>
        <a:p>
          <a:r>
            <a:rPr lang="en-US" sz="1200" b="1" dirty="0"/>
            <a:t>Summarizes and condenses</a:t>
          </a:r>
        </a:p>
      </dgm:t>
    </dgm:pt>
    <dgm:pt modelId="{3BC25EDE-F626-4CB4-9B5B-75432633030F}" type="parTrans" cxnId="{205FA882-18BD-40C8-A5A5-977009062731}">
      <dgm:prSet/>
      <dgm:spPr/>
      <dgm:t>
        <a:bodyPr/>
        <a:lstStyle/>
        <a:p>
          <a:endParaRPr lang="en-US"/>
        </a:p>
      </dgm:t>
    </dgm:pt>
    <dgm:pt modelId="{6700943B-8E8B-4DC6-ACA9-7DFDFA3D52AD}" type="sibTrans" cxnId="{205FA882-18BD-40C8-A5A5-977009062731}">
      <dgm:prSet/>
      <dgm:spPr/>
      <dgm:t>
        <a:bodyPr/>
        <a:lstStyle/>
        <a:p>
          <a:endParaRPr lang="en-US"/>
        </a:p>
      </dgm:t>
    </dgm:pt>
    <dgm:pt modelId="{1B916EDD-740F-4F25-8958-10702B079F5F}">
      <dgm:prSet phldrT="[Text]" custT="1"/>
      <dgm:spPr>
        <a:solidFill>
          <a:srgbClr val="1B8EC3"/>
        </a:solidFill>
        <a:ln w="12700">
          <a:solidFill>
            <a:schemeClr val="bg1"/>
          </a:solidFill>
        </a:ln>
      </dgm:spPr>
      <dgm:t>
        <a:bodyPr/>
        <a:lstStyle/>
        <a:p>
          <a:r>
            <a:rPr lang="en-US" sz="1050" dirty="0"/>
            <a:t>Automatically search in selected internal </a:t>
          </a:r>
          <a:r>
            <a:rPr lang="en-US" sz="1050" b="1" u="none" dirty="0"/>
            <a:t>and</a:t>
          </a:r>
          <a:r>
            <a:rPr lang="en-US" sz="1050" dirty="0"/>
            <a:t> external  sources</a:t>
          </a:r>
          <a:br>
            <a:rPr lang="en-US" sz="1050" dirty="0"/>
          </a:br>
          <a:r>
            <a:rPr lang="en-US" sz="1050" dirty="0"/>
            <a:t>(e.g. Google)</a:t>
          </a:r>
        </a:p>
      </dgm:t>
    </dgm:pt>
    <dgm:pt modelId="{14D08660-6192-49B6-914C-9B290697D964}" type="parTrans" cxnId="{8DCDC502-9B19-45C0-8866-DE25B8E8D594}">
      <dgm:prSet/>
      <dgm:spPr/>
      <dgm:t>
        <a:bodyPr/>
        <a:lstStyle/>
        <a:p>
          <a:endParaRPr lang="en-US"/>
        </a:p>
      </dgm:t>
    </dgm:pt>
    <dgm:pt modelId="{48D6A836-09CF-44BC-9526-C1E1B7036839}" type="sibTrans" cxnId="{8DCDC502-9B19-45C0-8866-DE25B8E8D594}">
      <dgm:prSet/>
      <dgm:spPr/>
      <dgm:t>
        <a:bodyPr/>
        <a:lstStyle/>
        <a:p>
          <a:endParaRPr lang="en-US"/>
        </a:p>
      </dgm:t>
    </dgm:pt>
    <dgm:pt modelId="{267AEA7C-E003-4E83-AF1D-5F18CF122D53}">
      <dgm:prSet phldrT="[Text]" custT="1"/>
      <dgm:spPr>
        <a:solidFill>
          <a:srgbClr val="1B8EC3"/>
        </a:solidFill>
        <a:ln w="12700">
          <a:solidFill>
            <a:schemeClr val="bg1"/>
          </a:solidFill>
        </a:ln>
      </dgm:spPr>
      <dgm:t>
        <a:bodyPr/>
        <a:lstStyle/>
        <a:p>
          <a:r>
            <a:rPr lang="en-US" sz="1050" dirty="0"/>
            <a:t>Automatically group into characteristic categories/subtopics</a:t>
          </a:r>
        </a:p>
      </dgm:t>
    </dgm:pt>
    <dgm:pt modelId="{6515D641-067B-4528-A969-F1192EDA2951}" type="parTrans" cxnId="{02E65CFA-B955-4DB5-8D4F-DEA27DA89C69}">
      <dgm:prSet/>
      <dgm:spPr/>
      <dgm:t>
        <a:bodyPr/>
        <a:lstStyle/>
        <a:p>
          <a:endParaRPr lang="en-US"/>
        </a:p>
      </dgm:t>
    </dgm:pt>
    <dgm:pt modelId="{171B37D3-6145-4706-820D-FD4408CFD028}" type="sibTrans" cxnId="{02E65CFA-B955-4DB5-8D4F-DEA27DA89C69}">
      <dgm:prSet/>
      <dgm:spPr/>
      <dgm:t>
        <a:bodyPr/>
        <a:lstStyle/>
        <a:p>
          <a:endParaRPr lang="en-US"/>
        </a:p>
      </dgm:t>
    </dgm:pt>
    <dgm:pt modelId="{7246C3DA-98BB-43A7-B1BB-2649D338632D}">
      <dgm:prSet phldrT="[Text]" custT="1"/>
      <dgm:spPr>
        <a:solidFill>
          <a:srgbClr val="1B8EC3"/>
        </a:solidFill>
        <a:ln w="12700">
          <a:solidFill>
            <a:schemeClr val="bg1"/>
          </a:solidFill>
        </a:ln>
      </dgm:spPr>
      <dgm:t>
        <a:bodyPr/>
        <a:lstStyle/>
        <a:p>
          <a:r>
            <a:rPr lang="en-US" sz="1050" dirty="0"/>
            <a:t>Automatically provide  meaningful document summaries</a:t>
          </a:r>
        </a:p>
      </dgm:t>
    </dgm:pt>
    <dgm:pt modelId="{80AFF001-6994-43EF-97FD-87F2A18A3DA8}" type="parTrans" cxnId="{EF752042-FC7B-464F-BD81-2352869CA426}">
      <dgm:prSet/>
      <dgm:spPr/>
      <dgm:t>
        <a:bodyPr/>
        <a:lstStyle/>
        <a:p>
          <a:endParaRPr lang="en-US"/>
        </a:p>
      </dgm:t>
    </dgm:pt>
    <dgm:pt modelId="{47BE0F61-520C-4965-9F6F-A80B9BD495EC}" type="sibTrans" cxnId="{EF752042-FC7B-464F-BD81-2352869CA426}">
      <dgm:prSet/>
      <dgm:spPr/>
      <dgm:t>
        <a:bodyPr/>
        <a:lstStyle/>
        <a:p>
          <a:endParaRPr lang="en-US"/>
        </a:p>
      </dgm:t>
    </dgm:pt>
    <dgm:pt modelId="{216EE2BC-6968-43B0-8BE0-8BCFDEC77AFE}">
      <dgm:prSet phldrT="[Text]" custT="1"/>
      <dgm:spPr>
        <a:solidFill>
          <a:srgbClr val="1B8EC3"/>
        </a:solidFill>
        <a:ln w="12700">
          <a:solidFill>
            <a:schemeClr val="bg1"/>
          </a:solidFill>
        </a:ln>
      </dgm:spPr>
      <dgm:t>
        <a:bodyPr/>
        <a:lstStyle/>
        <a:p>
          <a:r>
            <a:rPr lang="en-US" sz="1200" b="1" dirty="0"/>
            <a:t>Recognizes </a:t>
          </a:r>
          <a:r>
            <a:rPr lang="en-US" sz="1200" b="1" dirty="0" err="1"/>
            <a:t>prio-rities</a:t>
          </a:r>
          <a:r>
            <a:rPr lang="en-US" sz="1200" b="1" dirty="0"/>
            <a:t>/</a:t>
          </a:r>
          <a:r>
            <a:rPr lang="en-US" sz="1200" b="1" dirty="0" err="1"/>
            <a:t>relevances</a:t>
          </a:r>
          <a:endParaRPr lang="en-US" sz="1200" b="1" dirty="0"/>
        </a:p>
      </dgm:t>
    </dgm:pt>
    <dgm:pt modelId="{B87B4620-B93D-4751-89D3-A56EA64C7BA8}" type="parTrans" cxnId="{24B2F6E6-91E4-4242-B48B-2E5F9ACBEEB6}">
      <dgm:prSet/>
      <dgm:spPr/>
      <dgm:t>
        <a:bodyPr/>
        <a:lstStyle/>
        <a:p>
          <a:endParaRPr lang="en-US"/>
        </a:p>
      </dgm:t>
    </dgm:pt>
    <dgm:pt modelId="{EC5B4C88-4B10-4420-8CDA-712B19FA8C67}" type="sibTrans" cxnId="{24B2F6E6-91E4-4242-B48B-2E5F9ACBEEB6}">
      <dgm:prSet/>
      <dgm:spPr/>
      <dgm:t>
        <a:bodyPr/>
        <a:lstStyle/>
        <a:p>
          <a:endParaRPr lang="en-US"/>
        </a:p>
      </dgm:t>
    </dgm:pt>
    <dgm:pt modelId="{69B6C749-04E9-4A92-A951-5270AD1BDEC3}">
      <dgm:prSet phldrT="[Text]" custT="1"/>
      <dgm:spPr>
        <a:solidFill>
          <a:srgbClr val="1B8EC3"/>
        </a:solidFill>
        <a:ln w="12700">
          <a:solidFill>
            <a:schemeClr val="bg1"/>
          </a:solidFill>
        </a:ln>
      </dgm:spPr>
      <dgm:t>
        <a:bodyPr/>
        <a:lstStyle/>
        <a:p>
          <a:r>
            <a:rPr lang="en-US" sz="1050" dirty="0"/>
            <a:t>Automatically rank articles based on their relevance</a:t>
          </a:r>
        </a:p>
      </dgm:t>
    </dgm:pt>
    <dgm:pt modelId="{9F4C567A-FDDD-49E8-AA27-B1CED46B03EE}" type="parTrans" cxnId="{DC817C73-BEB3-4149-91C6-C616B51A9A45}">
      <dgm:prSet/>
      <dgm:spPr/>
      <dgm:t>
        <a:bodyPr/>
        <a:lstStyle/>
        <a:p>
          <a:endParaRPr lang="en-US"/>
        </a:p>
      </dgm:t>
    </dgm:pt>
    <dgm:pt modelId="{8B57F234-4771-42CA-9B8F-10D98EE54161}" type="sibTrans" cxnId="{DC817C73-BEB3-4149-91C6-C616B51A9A45}">
      <dgm:prSet/>
      <dgm:spPr/>
      <dgm:t>
        <a:bodyPr/>
        <a:lstStyle/>
        <a:p>
          <a:endParaRPr lang="en-US"/>
        </a:p>
      </dgm:t>
    </dgm:pt>
    <dgm:pt modelId="{AFDA4A6F-B61E-48AD-988D-EA65D9267FBD}">
      <dgm:prSet phldrT="[Text]" custT="1"/>
      <dgm:spPr>
        <a:solidFill>
          <a:srgbClr val="1B8EC3"/>
        </a:solidFill>
        <a:ln w="12700">
          <a:solidFill>
            <a:schemeClr val="bg1"/>
          </a:solidFill>
        </a:ln>
      </dgm:spPr>
      <dgm:t>
        <a:bodyPr/>
        <a:lstStyle/>
        <a:p>
          <a:r>
            <a:rPr lang="en-US" sz="1200" b="1" dirty="0"/>
            <a:t>Presents/visualizes overviews/trends </a:t>
          </a:r>
        </a:p>
      </dgm:t>
    </dgm:pt>
    <dgm:pt modelId="{FCE45FA7-E1FB-48EC-9D00-D1699B80EFC1}" type="parTrans" cxnId="{62395B6E-A262-438D-BB00-9F31354B86BF}">
      <dgm:prSet/>
      <dgm:spPr/>
      <dgm:t>
        <a:bodyPr/>
        <a:lstStyle/>
        <a:p>
          <a:endParaRPr lang="en-US"/>
        </a:p>
      </dgm:t>
    </dgm:pt>
    <dgm:pt modelId="{CF8CED60-E8B6-4229-AA14-A81F6B36D200}" type="sibTrans" cxnId="{62395B6E-A262-438D-BB00-9F31354B86BF}">
      <dgm:prSet/>
      <dgm:spPr/>
      <dgm:t>
        <a:bodyPr/>
        <a:lstStyle/>
        <a:p>
          <a:endParaRPr lang="en-US"/>
        </a:p>
      </dgm:t>
    </dgm:pt>
    <dgm:pt modelId="{8E6BE46F-C96C-4422-8650-84B201CA6A9E}">
      <dgm:prSet phldrT="[Text]" custT="1"/>
      <dgm:spPr>
        <a:solidFill>
          <a:srgbClr val="1B8EC3"/>
        </a:solidFill>
        <a:ln w="12700">
          <a:solidFill>
            <a:schemeClr val="bg1"/>
          </a:solidFill>
        </a:ln>
      </dgm:spPr>
      <dgm:t>
        <a:bodyPr/>
        <a:lstStyle/>
        <a:p>
          <a:r>
            <a:rPr lang="en-US" sz="1050" dirty="0"/>
            <a:t>Present summary in an easy to use tool</a:t>
          </a:r>
        </a:p>
      </dgm:t>
    </dgm:pt>
    <dgm:pt modelId="{C5E3E9A0-9BA3-4A24-A75E-32CE3AD007A0}" type="parTrans" cxnId="{2BBB188A-5457-44B0-842A-90197578B353}">
      <dgm:prSet/>
      <dgm:spPr/>
      <dgm:t>
        <a:bodyPr/>
        <a:lstStyle/>
        <a:p>
          <a:endParaRPr lang="en-US"/>
        </a:p>
      </dgm:t>
    </dgm:pt>
    <dgm:pt modelId="{8F2E71D0-167E-47BF-9089-410B775D02F3}" type="sibTrans" cxnId="{2BBB188A-5457-44B0-842A-90197578B353}">
      <dgm:prSet/>
      <dgm:spPr/>
      <dgm:t>
        <a:bodyPr/>
        <a:lstStyle/>
        <a:p>
          <a:endParaRPr lang="en-US"/>
        </a:p>
      </dgm:t>
    </dgm:pt>
    <dgm:pt modelId="{1A5BED49-FFDB-4898-B169-74C779D405E2}">
      <dgm:prSet phldrT="[Text]" custT="1"/>
      <dgm:spPr>
        <a:solidFill>
          <a:srgbClr val="1B8EC3"/>
        </a:solidFill>
        <a:ln w="12700">
          <a:solidFill>
            <a:schemeClr val="bg1"/>
          </a:solidFill>
        </a:ln>
      </dgm:spPr>
      <dgm:t>
        <a:bodyPr/>
        <a:lstStyle/>
        <a:p>
          <a:r>
            <a:rPr lang="en-US" sz="1050" dirty="0"/>
            <a:t>Categorization map can be automatic or user-defined</a:t>
          </a:r>
        </a:p>
      </dgm:t>
    </dgm:pt>
    <dgm:pt modelId="{AB1B9F8B-4952-429C-A049-5ADCAF1C436B}" type="parTrans" cxnId="{3A0C5F93-8E42-4FA9-BBF7-CAEFDD8613D2}">
      <dgm:prSet/>
      <dgm:spPr/>
      <dgm:t>
        <a:bodyPr/>
        <a:lstStyle/>
        <a:p>
          <a:endParaRPr lang="de-CH"/>
        </a:p>
      </dgm:t>
    </dgm:pt>
    <dgm:pt modelId="{A8514931-FC43-4E53-921E-B53F1388CB07}" type="sibTrans" cxnId="{3A0C5F93-8E42-4FA9-BBF7-CAEFDD8613D2}">
      <dgm:prSet/>
      <dgm:spPr/>
      <dgm:t>
        <a:bodyPr/>
        <a:lstStyle/>
        <a:p>
          <a:endParaRPr lang="de-CH"/>
        </a:p>
      </dgm:t>
    </dgm:pt>
    <dgm:pt modelId="{A71222FF-6157-4887-83D1-0A1360B79196}">
      <dgm:prSet phldrT="[Text]" custT="1"/>
      <dgm:spPr>
        <a:solidFill>
          <a:srgbClr val="1B8EC3"/>
        </a:solidFill>
        <a:ln w="12700">
          <a:solidFill>
            <a:schemeClr val="bg1"/>
          </a:solidFill>
        </a:ln>
      </dgm:spPr>
      <dgm:t>
        <a:bodyPr/>
        <a:lstStyle/>
        <a:p>
          <a:r>
            <a:rPr lang="en-US" sz="1050" dirty="0"/>
            <a:t>Condense docs  with similar  content into a single family</a:t>
          </a:r>
        </a:p>
      </dgm:t>
    </dgm:pt>
    <dgm:pt modelId="{AEE1B5F1-B1E1-4883-890E-D57929DD2AB6}" type="parTrans" cxnId="{371B7A0D-709E-4A1D-857C-795A19482B46}">
      <dgm:prSet/>
      <dgm:spPr/>
      <dgm:t>
        <a:bodyPr/>
        <a:lstStyle/>
        <a:p>
          <a:endParaRPr lang="de-CH"/>
        </a:p>
      </dgm:t>
    </dgm:pt>
    <dgm:pt modelId="{E92D12AD-93F7-4C9B-848A-E64F5546B236}" type="sibTrans" cxnId="{371B7A0D-709E-4A1D-857C-795A19482B46}">
      <dgm:prSet/>
      <dgm:spPr/>
      <dgm:t>
        <a:bodyPr/>
        <a:lstStyle/>
        <a:p>
          <a:endParaRPr lang="de-CH"/>
        </a:p>
      </dgm:t>
    </dgm:pt>
    <dgm:pt modelId="{804BB239-2288-4618-9820-BF32A53A1AE4}">
      <dgm:prSet phldrT="[Text]" custT="1"/>
      <dgm:spPr>
        <a:solidFill>
          <a:srgbClr val="1B8EC3"/>
        </a:solidFill>
        <a:ln w="12700">
          <a:solidFill>
            <a:schemeClr val="bg1"/>
          </a:solidFill>
        </a:ln>
      </dgm:spPr>
      <dgm:t>
        <a:bodyPr/>
        <a:lstStyle/>
        <a:p>
          <a:r>
            <a:rPr lang="en-US" sz="1050" dirty="0"/>
            <a:t>Interest-specific rankings by concept filters (prose text)</a:t>
          </a:r>
        </a:p>
      </dgm:t>
    </dgm:pt>
    <dgm:pt modelId="{4E7C5366-D257-4679-8276-269386379F98}" type="parTrans" cxnId="{1E9B78C4-079E-4D32-81CA-70DD28646FA0}">
      <dgm:prSet/>
      <dgm:spPr/>
      <dgm:t>
        <a:bodyPr/>
        <a:lstStyle/>
        <a:p>
          <a:endParaRPr lang="de-CH"/>
        </a:p>
      </dgm:t>
    </dgm:pt>
    <dgm:pt modelId="{BEEE3B36-9EC7-428B-9D74-146C09D50F6D}" type="sibTrans" cxnId="{1E9B78C4-079E-4D32-81CA-70DD28646FA0}">
      <dgm:prSet/>
      <dgm:spPr/>
      <dgm:t>
        <a:bodyPr/>
        <a:lstStyle/>
        <a:p>
          <a:endParaRPr lang="de-CH"/>
        </a:p>
      </dgm:t>
    </dgm:pt>
    <dgm:pt modelId="{B97E6F62-3EBC-45B7-9EFC-1B953BA96C5D}">
      <dgm:prSet phldrT="[Text]" custT="1"/>
      <dgm:spPr>
        <a:solidFill>
          <a:srgbClr val="1B8EC3"/>
        </a:solidFill>
        <a:ln w="12700">
          <a:solidFill>
            <a:schemeClr val="bg1"/>
          </a:solidFill>
        </a:ln>
      </dgm:spPr>
      <dgm:t>
        <a:bodyPr/>
        <a:lstStyle/>
        <a:p>
          <a:r>
            <a:rPr lang="en-US" sz="1050" dirty="0"/>
            <a:t> Eliminate irrelevant  docs  by concept filters</a:t>
          </a:r>
        </a:p>
      </dgm:t>
    </dgm:pt>
    <dgm:pt modelId="{10389E08-EA53-4FB7-86FE-A51EAAF3B33F}" type="sibTrans" cxnId="{47474B22-04CE-4F7D-B62F-E3D2BF65C69D}">
      <dgm:prSet/>
      <dgm:spPr/>
      <dgm:t>
        <a:bodyPr/>
        <a:lstStyle/>
        <a:p>
          <a:endParaRPr lang="en-US"/>
        </a:p>
      </dgm:t>
    </dgm:pt>
    <dgm:pt modelId="{D9AAD20C-9BDF-49B5-A565-36CF7EFCC58C}" type="parTrans" cxnId="{47474B22-04CE-4F7D-B62F-E3D2BF65C69D}">
      <dgm:prSet/>
      <dgm:spPr/>
      <dgm:t>
        <a:bodyPr/>
        <a:lstStyle/>
        <a:p>
          <a:endParaRPr lang="en-US"/>
        </a:p>
      </dgm:t>
    </dgm:pt>
    <dgm:pt modelId="{1384BE2F-7429-4CE0-A49F-F7E1708E28DA}">
      <dgm:prSet phldrT="[Text]" custT="1"/>
      <dgm:spPr>
        <a:solidFill>
          <a:srgbClr val="1B8EC3"/>
        </a:solidFill>
        <a:ln w="12700">
          <a:solidFill>
            <a:schemeClr val="bg1"/>
          </a:solidFill>
        </a:ln>
      </dgm:spPr>
      <dgm:t>
        <a:bodyPr/>
        <a:lstStyle/>
        <a:p>
          <a:endParaRPr lang="en-US" sz="1050" dirty="0"/>
        </a:p>
      </dgm:t>
    </dgm:pt>
    <dgm:pt modelId="{11145E41-8922-4D76-9049-E71DBF7C4E05}" type="parTrans" cxnId="{6840A2BE-5EE0-469B-8C8C-23364F903D08}">
      <dgm:prSet/>
      <dgm:spPr/>
      <dgm:t>
        <a:bodyPr/>
        <a:lstStyle/>
        <a:p>
          <a:endParaRPr lang="de-CH"/>
        </a:p>
      </dgm:t>
    </dgm:pt>
    <dgm:pt modelId="{48D950F8-4A1B-40E7-837F-D3524B06E9C1}" type="sibTrans" cxnId="{6840A2BE-5EE0-469B-8C8C-23364F903D08}">
      <dgm:prSet/>
      <dgm:spPr/>
      <dgm:t>
        <a:bodyPr/>
        <a:lstStyle/>
        <a:p>
          <a:endParaRPr lang="de-CH"/>
        </a:p>
      </dgm:t>
    </dgm:pt>
    <dgm:pt modelId="{201A310B-70B5-45A2-A230-D7D856658C33}">
      <dgm:prSet phldrT="[Text]" custT="1"/>
      <dgm:spPr>
        <a:solidFill>
          <a:srgbClr val="1B8EC3"/>
        </a:solidFill>
        <a:ln w="12700">
          <a:solidFill>
            <a:schemeClr val="bg1"/>
          </a:solidFill>
        </a:ln>
      </dgm:spPr>
      <dgm:t>
        <a:bodyPr/>
        <a:lstStyle/>
        <a:p>
          <a:r>
            <a:rPr lang="en-US" sz="1050" dirty="0"/>
            <a:t>Heat and correlation  maps; trend views</a:t>
          </a:r>
        </a:p>
      </dgm:t>
    </dgm:pt>
    <dgm:pt modelId="{07330A2E-F918-47BB-A7EE-BD90B923599E}" type="parTrans" cxnId="{315E9F5B-08D9-4842-A043-7A847B96E552}">
      <dgm:prSet/>
      <dgm:spPr/>
      <dgm:t>
        <a:bodyPr/>
        <a:lstStyle/>
        <a:p>
          <a:endParaRPr lang="de-CH"/>
        </a:p>
      </dgm:t>
    </dgm:pt>
    <dgm:pt modelId="{7462F753-6BCD-4035-884B-CEA0F8982ADE}" type="sibTrans" cxnId="{315E9F5B-08D9-4842-A043-7A847B96E552}">
      <dgm:prSet/>
      <dgm:spPr/>
      <dgm:t>
        <a:bodyPr/>
        <a:lstStyle/>
        <a:p>
          <a:endParaRPr lang="de-CH"/>
        </a:p>
      </dgm:t>
    </dgm:pt>
    <dgm:pt modelId="{0FF76D4B-2320-4F62-A7DD-2974ABE9274E}">
      <dgm:prSet phldrT="[Text]" custT="1"/>
      <dgm:spPr>
        <a:solidFill>
          <a:srgbClr val="1B8EC3"/>
        </a:solidFill>
        <a:ln w="12700">
          <a:solidFill>
            <a:schemeClr val="bg1"/>
          </a:solidFill>
        </a:ln>
      </dgm:spPr>
      <dgm:t>
        <a:bodyPr/>
        <a:lstStyle/>
        <a:p>
          <a:r>
            <a:rPr lang="en-US" sz="1050" dirty="0"/>
            <a:t>Graphical display of similarities etc.</a:t>
          </a:r>
        </a:p>
      </dgm:t>
    </dgm:pt>
    <dgm:pt modelId="{919B787E-AAAC-469D-B46D-BCC9FD6695D9}" type="parTrans" cxnId="{5EE61282-FEFA-4582-B022-760F358802E0}">
      <dgm:prSet/>
      <dgm:spPr/>
      <dgm:t>
        <a:bodyPr/>
        <a:lstStyle/>
        <a:p>
          <a:endParaRPr lang="de-CH"/>
        </a:p>
      </dgm:t>
    </dgm:pt>
    <dgm:pt modelId="{1D8D66D2-E95A-4566-BA99-4F920F73421D}" type="sibTrans" cxnId="{5EE61282-FEFA-4582-B022-760F358802E0}">
      <dgm:prSet/>
      <dgm:spPr/>
      <dgm:t>
        <a:bodyPr/>
        <a:lstStyle/>
        <a:p>
          <a:endParaRPr lang="de-CH"/>
        </a:p>
      </dgm:t>
    </dgm:pt>
    <dgm:pt modelId="{4279FEEF-8628-49E6-8718-50D75C15B1D4}" type="pres">
      <dgm:prSet presAssocID="{DCC54D34-8A20-4572-AE9B-CB9F51AE4DC1}" presName="CompostProcess" presStyleCnt="0">
        <dgm:presLayoutVars>
          <dgm:dir/>
          <dgm:resizeHandles val="exact"/>
        </dgm:presLayoutVars>
      </dgm:prSet>
      <dgm:spPr/>
    </dgm:pt>
    <dgm:pt modelId="{03578662-91B5-4127-927C-1E3434CF2E28}" type="pres">
      <dgm:prSet presAssocID="{DCC54D34-8A20-4572-AE9B-CB9F51AE4DC1}" presName="arrow" presStyleLbl="bgShp" presStyleIdx="0" presStyleCnt="1"/>
      <dgm:spPr>
        <a:solidFill>
          <a:srgbClr val="CBDFF1"/>
        </a:solidFill>
      </dgm:spPr>
    </dgm:pt>
    <dgm:pt modelId="{C41D41E3-6076-457E-890D-96DA9EA17FA9}" type="pres">
      <dgm:prSet presAssocID="{DCC54D34-8A20-4572-AE9B-CB9F51AE4DC1}" presName="linearProcess" presStyleCnt="0"/>
      <dgm:spPr/>
    </dgm:pt>
    <dgm:pt modelId="{9783796C-478F-4B76-AE58-938B2211EE4A}" type="pres">
      <dgm:prSet presAssocID="{13648060-3D7A-49DF-A34C-A4615FB63B45}" presName="textNode" presStyleLbl="node1" presStyleIdx="0" presStyleCnt="5" custScaleX="113190" custLinFactNeighborY="-2273">
        <dgm:presLayoutVars>
          <dgm:bulletEnabled val="1"/>
        </dgm:presLayoutVars>
      </dgm:prSet>
      <dgm:spPr/>
    </dgm:pt>
    <dgm:pt modelId="{F349583B-D684-4974-8D8E-B04DE08D1B98}" type="pres">
      <dgm:prSet presAssocID="{F76A8FB4-F497-4F25-B958-D9EEDD605814}" presName="sibTrans" presStyleCnt="0"/>
      <dgm:spPr/>
    </dgm:pt>
    <dgm:pt modelId="{5843FC86-968C-433B-B001-1F5C67E7D7FE}" type="pres">
      <dgm:prSet presAssocID="{960A33CD-21F8-4552-8BDC-BE91C72ECEA0}" presName="textNode" presStyleLbl="node1" presStyleIdx="1" presStyleCnt="5" custScaleX="108419" custLinFactNeighborX="-11417" custLinFactNeighborY="-2273">
        <dgm:presLayoutVars>
          <dgm:bulletEnabled val="1"/>
        </dgm:presLayoutVars>
      </dgm:prSet>
      <dgm:spPr/>
    </dgm:pt>
    <dgm:pt modelId="{651E9731-F408-43C4-BCA3-0808A2A301E2}" type="pres">
      <dgm:prSet presAssocID="{E05E71D6-DA11-4419-8FC6-3BF8E37E0E2A}" presName="sibTrans" presStyleCnt="0"/>
      <dgm:spPr/>
    </dgm:pt>
    <dgm:pt modelId="{F0F6965A-0BC8-4F23-8932-1321357ED765}" type="pres">
      <dgm:prSet presAssocID="{98FB05D5-0D8D-4AAB-9576-56EC54F5FDC0}" presName="textNode" presStyleLbl="node1" presStyleIdx="2" presStyleCnt="5" custScaleX="107977" custLinFactNeighborY="-2273">
        <dgm:presLayoutVars>
          <dgm:bulletEnabled val="1"/>
        </dgm:presLayoutVars>
      </dgm:prSet>
      <dgm:spPr/>
    </dgm:pt>
    <dgm:pt modelId="{4CB5AAD5-A729-4249-BBB2-F95C00D9B564}" type="pres">
      <dgm:prSet presAssocID="{6700943B-8E8B-4DC6-ACA9-7DFDFA3D52AD}" presName="sibTrans" presStyleCnt="0"/>
      <dgm:spPr/>
    </dgm:pt>
    <dgm:pt modelId="{96DF7FA4-8D19-45DA-87AC-9FD5DAB3654A}" type="pres">
      <dgm:prSet presAssocID="{216EE2BC-6968-43B0-8BE0-8BCFDEC77AFE}" presName="textNode" presStyleLbl="node1" presStyleIdx="3" presStyleCnt="5" custScaleX="103841" custLinFactNeighborY="-2273">
        <dgm:presLayoutVars>
          <dgm:bulletEnabled val="1"/>
        </dgm:presLayoutVars>
      </dgm:prSet>
      <dgm:spPr/>
    </dgm:pt>
    <dgm:pt modelId="{A4706918-674B-4F6F-8C72-F06FBCC90B4D}" type="pres">
      <dgm:prSet presAssocID="{EC5B4C88-4B10-4420-8CDA-712B19FA8C67}" presName="sibTrans" presStyleCnt="0"/>
      <dgm:spPr/>
    </dgm:pt>
    <dgm:pt modelId="{06BDA08C-1092-45C1-985E-B7594C0A918A}" type="pres">
      <dgm:prSet presAssocID="{AFDA4A6F-B61E-48AD-988D-EA65D9267FBD}" presName="textNode" presStyleLbl="node1" presStyleIdx="4" presStyleCnt="5" custScaleX="115735" custLinFactNeighborX="27736" custLinFactNeighborY="-2273">
        <dgm:presLayoutVars>
          <dgm:bulletEnabled val="1"/>
        </dgm:presLayoutVars>
      </dgm:prSet>
      <dgm:spPr/>
    </dgm:pt>
  </dgm:ptLst>
  <dgm:cxnLst>
    <dgm:cxn modelId="{8DCDC502-9B19-45C0-8866-DE25B8E8D594}" srcId="{13648060-3D7A-49DF-A34C-A4615FB63B45}" destId="{1B916EDD-740F-4F25-8958-10702B079F5F}" srcOrd="0" destOrd="0" parTransId="{14D08660-6192-49B6-914C-9B290697D964}" sibTransId="{48D6A836-09CF-44BC-9526-C1E1B7036839}"/>
    <dgm:cxn modelId="{FC08B306-073B-4024-9EA4-2AF5C688CB44}" type="presOf" srcId="{1A5BED49-FFDB-4898-B169-74C779D405E2}" destId="{5843FC86-968C-433B-B001-1F5C67E7D7FE}" srcOrd="0" destOrd="2" presId="urn:microsoft.com/office/officeart/2005/8/layout/hProcess9"/>
    <dgm:cxn modelId="{371B7A0D-709E-4A1D-857C-795A19482B46}" srcId="{98FB05D5-0D8D-4AAB-9576-56EC54F5FDC0}" destId="{A71222FF-6157-4887-83D1-0A1360B79196}" srcOrd="1" destOrd="0" parTransId="{AEE1B5F1-B1E1-4883-890E-D57929DD2AB6}" sibTransId="{E92D12AD-93F7-4C9B-848A-E64F5546B236}"/>
    <dgm:cxn modelId="{553F1910-1BB8-4630-AD09-0D808AF5F775}" type="presOf" srcId="{1384BE2F-7429-4CE0-A49F-F7E1708E28DA}" destId="{06BDA08C-1092-45C1-985E-B7594C0A918A}" srcOrd="0" destOrd="4" presId="urn:microsoft.com/office/officeart/2005/8/layout/hProcess9"/>
    <dgm:cxn modelId="{47474B22-04CE-4F7D-B62F-E3D2BF65C69D}" srcId="{13648060-3D7A-49DF-A34C-A4615FB63B45}" destId="{B97E6F62-3EBC-45B7-9EFC-1B953BA96C5D}" srcOrd="1" destOrd="0" parTransId="{D9AAD20C-9BDF-49B5-A565-36CF7EFCC58C}" sibTransId="{10389E08-EA53-4FB7-86FE-A51EAAF3B33F}"/>
    <dgm:cxn modelId="{FE979E27-9305-4471-B6A4-7CF283675CCA}" type="presOf" srcId="{69B6C749-04E9-4A92-A951-5270AD1BDEC3}" destId="{96DF7FA4-8D19-45DA-87AC-9FD5DAB3654A}" srcOrd="0" destOrd="1" presId="urn:microsoft.com/office/officeart/2005/8/layout/hProcess9"/>
    <dgm:cxn modelId="{4AB99C3B-C857-4038-98F1-29CCAF7B98DD}" type="presOf" srcId="{DCC54D34-8A20-4572-AE9B-CB9F51AE4DC1}" destId="{4279FEEF-8628-49E6-8718-50D75C15B1D4}" srcOrd="0" destOrd="0" presId="urn:microsoft.com/office/officeart/2005/8/layout/hProcess9"/>
    <dgm:cxn modelId="{C764583F-CC2C-49E3-BADC-CD7250EE8ED3}" type="presOf" srcId="{0FF76D4B-2320-4F62-A7DD-2974ABE9274E}" destId="{06BDA08C-1092-45C1-985E-B7594C0A918A}" srcOrd="0" destOrd="3" presId="urn:microsoft.com/office/officeart/2005/8/layout/hProcess9"/>
    <dgm:cxn modelId="{315E9F5B-08D9-4842-A043-7A847B96E552}" srcId="{AFDA4A6F-B61E-48AD-988D-EA65D9267FBD}" destId="{201A310B-70B5-45A2-A230-D7D856658C33}" srcOrd="1" destOrd="0" parTransId="{07330A2E-F918-47BB-A7EE-BD90B923599E}" sibTransId="{7462F753-6BCD-4035-884B-CEA0F8982ADE}"/>
    <dgm:cxn modelId="{EF752042-FC7B-464F-BD81-2352869CA426}" srcId="{98FB05D5-0D8D-4AAB-9576-56EC54F5FDC0}" destId="{7246C3DA-98BB-43A7-B1BB-2649D338632D}" srcOrd="0" destOrd="0" parTransId="{80AFF001-6994-43EF-97FD-87F2A18A3DA8}" sibTransId="{47BE0F61-520C-4965-9F6F-A80B9BD495EC}"/>
    <dgm:cxn modelId="{0BB64166-836E-4D09-ADAE-A4D7784D153E}" type="presOf" srcId="{804BB239-2288-4618-9820-BF32A53A1AE4}" destId="{96DF7FA4-8D19-45DA-87AC-9FD5DAB3654A}" srcOrd="0" destOrd="2" presId="urn:microsoft.com/office/officeart/2005/8/layout/hProcess9"/>
    <dgm:cxn modelId="{62395B6E-A262-438D-BB00-9F31354B86BF}" srcId="{DCC54D34-8A20-4572-AE9B-CB9F51AE4DC1}" destId="{AFDA4A6F-B61E-48AD-988D-EA65D9267FBD}" srcOrd="4" destOrd="0" parTransId="{FCE45FA7-E1FB-48EC-9D00-D1699B80EFC1}" sibTransId="{CF8CED60-E8B6-4229-AA14-A81F6B36D200}"/>
    <dgm:cxn modelId="{8D849050-51F7-4598-82D7-5D8457733C8A}" type="presOf" srcId="{7246C3DA-98BB-43A7-B1BB-2649D338632D}" destId="{F0F6965A-0BC8-4F23-8932-1321357ED765}" srcOrd="0" destOrd="1" presId="urn:microsoft.com/office/officeart/2005/8/layout/hProcess9"/>
    <dgm:cxn modelId="{C0072772-5D16-4DFC-8C0B-E3EE96EED05A}" type="presOf" srcId="{13648060-3D7A-49DF-A34C-A4615FB63B45}" destId="{9783796C-478F-4B76-AE58-938B2211EE4A}" srcOrd="0" destOrd="0" presId="urn:microsoft.com/office/officeart/2005/8/layout/hProcess9"/>
    <dgm:cxn modelId="{DC817C73-BEB3-4149-91C6-C616B51A9A45}" srcId="{216EE2BC-6968-43B0-8BE0-8BCFDEC77AFE}" destId="{69B6C749-04E9-4A92-A951-5270AD1BDEC3}" srcOrd="0" destOrd="0" parTransId="{9F4C567A-FDDD-49E8-AA27-B1CED46B03EE}" sibTransId="{8B57F234-4771-42CA-9B8F-10D98EE54161}"/>
    <dgm:cxn modelId="{16A82A57-599D-45E2-AA42-6E0891B63155}" type="presOf" srcId="{216EE2BC-6968-43B0-8BE0-8BCFDEC77AFE}" destId="{96DF7FA4-8D19-45DA-87AC-9FD5DAB3654A}" srcOrd="0" destOrd="0" presId="urn:microsoft.com/office/officeart/2005/8/layout/hProcess9"/>
    <dgm:cxn modelId="{60CAD678-C1A9-470B-B545-5E90E461938A}" type="presOf" srcId="{267AEA7C-E003-4E83-AF1D-5F18CF122D53}" destId="{5843FC86-968C-433B-B001-1F5C67E7D7FE}" srcOrd="0" destOrd="1" presId="urn:microsoft.com/office/officeart/2005/8/layout/hProcess9"/>
    <dgm:cxn modelId="{5EE61282-FEFA-4582-B022-760F358802E0}" srcId="{AFDA4A6F-B61E-48AD-988D-EA65D9267FBD}" destId="{0FF76D4B-2320-4F62-A7DD-2974ABE9274E}" srcOrd="2" destOrd="0" parTransId="{919B787E-AAAC-469D-B46D-BCC9FD6695D9}" sibTransId="{1D8D66D2-E95A-4566-BA99-4F920F73421D}"/>
    <dgm:cxn modelId="{205FA882-18BD-40C8-A5A5-977009062731}" srcId="{DCC54D34-8A20-4572-AE9B-CB9F51AE4DC1}" destId="{98FB05D5-0D8D-4AAB-9576-56EC54F5FDC0}" srcOrd="2" destOrd="0" parTransId="{3BC25EDE-F626-4CB4-9B5B-75432633030F}" sibTransId="{6700943B-8E8B-4DC6-ACA9-7DFDFA3D52AD}"/>
    <dgm:cxn modelId="{2BBB188A-5457-44B0-842A-90197578B353}" srcId="{AFDA4A6F-B61E-48AD-988D-EA65D9267FBD}" destId="{8E6BE46F-C96C-4422-8650-84B201CA6A9E}" srcOrd="0" destOrd="0" parTransId="{C5E3E9A0-9BA3-4A24-A75E-32CE3AD007A0}" sibTransId="{8F2E71D0-167E-47BF-9089-410B775D02F3}"/>
    <dgm:cxn modelId="{E536D18C-1B89-4CAA-B2E3-B99D037E7ABD}" type="presOf" srcId="{8E6BE46F-C96C-4422-8650-84B201CA6A9E}" destId="{06BDA08C-1092-45C1-985E-B7594C0A918A}" srcOrd="0" destOrd="1" presId="urn:microsoft.com/office/officeart/2005/8/layout/hProcess9"/>
    <dgm:cxn modelId="{3A0C5F93-8E42-4FA9-BBF7-CAEFDD8613D2}" srcId="{960A33CD-21F8-4552-8BDC-BE91C72ECEA0}" destId="{1A5BED49-FFDB-4898-B169-74C779D405E2}" srcOrd="1" destOrd="0" parTransId="{AB1B9F8B-4952-429C-A049-5ADCAF1C436B}" sibTransId="{A8514931-FC43-4E53-921E-B53F1388CB07}"/>
    <dgm:cxn modelId="{CC0FE59C-EBB8-4930-B807-8171E6743142}" type="presOf" srcId="{1B916EDD-740F-4F25-8958-10702B079F5F}" destId="{9783796C-478F-4B76-AE58-938B2211EE4A}" srcOrd="0" destOrd="1" presId="urn:microsoft.com/office/officeart/2005/8/layout/hProcess9"/>
    <dgm:cxn modelId="{7646F8A5-C65E-453A-8512-81321D32BA51}" srcId="{DCC54D34-8A20-4572-AE9B-CB9F51AE4DC1}" destId="{960A33CD-21F8-4552-8BDC-BE91C72ECEA0}" srcOrd="1" destOrd="0" parTransId="{2D2E8489-0767-4588-A6E8-09BB4119E755}" sibTransId="{E05E71D6-DA11-4419-8FC6-3BF8E37E0E2A}"/>
    <dgm:cxn modelId="{CC08D1AD-F2E3-47C5-97A6-E11CE61E3ED9}" srcId="{DCC54D34-8A20-4572-AE9B-CB9F51AE4DC1}" destId="{13648060-3D7A-49DF-A34C-A4615FB63B45}" srcOrd="0" destOrd="0" parTransId="{4CC3EB22-DE2F-4E74-9FC1-0348FE913D76}" sibTransId="{F76A8FB4-F497-4F25-B958-D9EEDD605814}"/>
    <dgm:cxn modelId="{7419D9B6-2C3C-4B54-8BE3-7FA51E8915C5}" type="presOf" srcId="{AFDA4A6F-B61E-48AD-988D-EA65D9267FBD}" destId="{06BDA08C-1092-45C1-985E-B7594C0A918A}" srcOrd="0" destOrd="0" presId="urn:microsoft.com/office/officeart/2005/8/layout/hProcess9"/>
    <dgm:cxn modelId="{6840A2BE-5EE0-469B-8C8C-23364F903D08}" srcId="{AFDA4A6F-B61E-48AD-988D-EA65D9267FBD}" destId="{1384BE2F-7429-4CE0-A49F-F7E1708E28DA}" srcOrd="3" destOrd="0" parTransId="{11145E41-8922-4D76-9049-E71DBF7C4E05}" sibTransId="{48D950F8-4A1B-40E7-837F-D3524B06E9C1}"/>
    <dgm:cxn modelId="{1E9B78C4-079E-4D32-81CA-70DD28646FA0}" srcId="{216EE2BC-6968-43B0-8BE0-8BCFDEC77AFE}" destId="{804BB239-2288-4618-9820-BF32A53A1AE4}" srcOrd="1" destOrd="0" parTransId="{4E7C5366-D257-4679-8276-269386379F98}" sibTransId="{BEEE3B36-9EC7-428B-9D74-146C09D50F6D}"/>
    <dgm:cxn modelId="{FC8977C5-B6C8-4535-B26A-04D11905579A}" type="presOf" srcId="{960A33CD-21F8-4552-8BDC-BE91C72ECEA0}" destId="{5843FC86-968C-433B-B001-1F5C67E7D7FE}" srcOrd="0" destOrd="0" presId="urn:microsoft.com/office/officeart/2005/8/layout/hProcess9"/>
    <dgm:cxn modelId="{846400CC-48FE-4B20-900E-E3752DEBD6E3}" type="presOf" srcId="{98FB05D5-0D8D-4AAB-9576-56EC54F5FDC0}" destId="{F0F6965A-0BC8-4F23-8932-1321357ED765}" srcOrd="0" destOrd="0" presId="urn:microsoft.com/office/officeart/2005/8/layout/hProcess9"/>
    <dgm:cxn modelId="{24B2F6E6-91E4-4242-B48B-2E5F9ACBEEB6}" srcId="{DCC54D34-8A20-4572-AE9B-CB9F51AE4DC1}" destId="{216EE2BC-6968-43B0-8BE0-8BCFDEC77AFE}" srcOrd="3" destOrd="0" parTransId="{B87B4620-B93D-4751-89D3-A56EA64C7BA8}" sibTransId="{EC5B4C88-4B10-4420-8CDA-712B19FA8C67}"/>
    <dgm:cxn modelId="{C82B71F4-AA7E-4ECD-8944-F24D5B72A490}" type="presOf" srcId="{201A310B-70B5-45A2-A230-D7D856658C33}" destId="{06BDA08C-1092-45C1-985E-B7594C0A918A}" srcOrd="0" destOrd="2" presId="urn:microsoft.com/office/officeart/2005/8/layout/hProcess9"/>
    <dgm:cxn modelId="{54C610F5-BFF4-4556-A820-30D309F31C2C}" type="presOf" srcId="{A71222FF-6157-4887-83D1-0A1360B79196}" destId="{F0F6965A-0BC8-4F23-8932-1321357ED765}" srcOrd="0" destOrd="2" presId="urn:microsoft.com/office/officeart/2005/8/layout/hProcess9"/>
    <dgm:cxn modelId="{02E65CFA-B955-4DB5-8D4F-DEA27DA89C69}" srcId="{960A33CD-21F8-4552-8BDC-BE91C72ECEA0}" destId="{267AEA7C-E003-4E83-AF1D-5F18CF122D53}" srcOrd="0" destOrd="0" parTransId="{6515D641-067B-4528-A969-F1192EDA2951}" sibTransId="{171B37D3-6145-4706-820D-FD4408CFD028}"/>
    <dgm:cxn modelId="{145E94FA-8308-411F-B88C-C4BCB9A0864B}" type="presOf" srcId="{B97E6F62-3EBC-45B7-9EFC-1B953BA96C5D}" destId="{9783796C-478F-4B76-AE58-938B2211EE4A}" srcOrd="0" destOrd="2" presId="urn:microsoft.com/office/officeart/2005/8/layout/hProcess9"/>
    <dgm:cxn modelId="{5339C5C3-7054-4302-9189-4BE14B30FE9B}" type="presParOf" srcId="{4279FEEF-8628-49E6-8718-50D75C15B1D4}" destId="{03578662-91B5-4127-927C-1E3434CF2E28}" srcOrd="0" destOrd="0" presId="urn:microsoft.com/office/officeart/2005/8/layout/hProcess9"/>
    <dgm:cxn modelId="{D52BD9FD-A114-4B22-955A-5282E0064372}" type="presParOf" srcId="{4279FEEF-8628-49E6-8718-50D75C15B1D4}" destId="{C41D41E3-6076-457E-890D-96DA9EA17FA9}" srcOrd="1" destOrd="0" presId="urn:microsoft.com/office/officeart/2005/8/layout/hProcess9"/>
    <dgm:cxn modelId="{849F950E-D962-405B-BD78-BB25B8B86179}" type="presParOf" srcId="{C41D41E3-6076-457E-890D-96DA9EA17FA9}" destId="{9783796C-478F-4B76-AE58-938B2211EE4A}" srcOrd="0" destOrd="0" presId="urn:microsoft.com/office/officeart/2005/8/layout/hProcess9"/>
    <dgm:cxn modelId="{5D233BCC-5779-470D-B6A4-21B185773098}" type="presParOf" srcId="{C41D41E3-6076-457E-890D-96DA9EA17FA9}" destId="{F349583B-D684-4974-8D8E-B04DE08D1B98}" srcOrd="1" destOrd="0" presId="urn:microsoft.com/office/officeart/2005/8/layout/hProcess9"/>
    <dgm:cxn modelId="{4AA22DAD-060C-43A7-8485-A42B402BC7F0}" type="presParOf" srcId="{C41D41E3-6076-457E-890D-96DA9EA17FA9}" destId="{5843FC86-968C-433B-B001-1F5C67E7D7FE}" srcOrd="2" destOrd="0" presId="urn:microsoft.com/office/officeart/2005/8/layout/hProcess9"/>
    <dgm:cxn modelId="{8848296D-C868-4035-8815-2C096E13E6EB}" type="presParOf" srcId="{C41D41E3-6076-457E-890D-96DA9EA17FA9}" destId="{651E9731-F408-43C4-BCA3-0808A2A301E2}" srcOrd="3" destOrd="0" presId="urn:microsoft.com/office/officeart/2005/8/layout/hProcess9"/>
    <dgm:cxn modelId="{3B02E7BE-A1DD-4A02-8B5B-A35729813489}" type="presParOf" srcId="{C41D41E3-6076-457E-890D-96DA9EA17FA9}" destId="{F0F6965A-0BC8-4F23-8932-1321357ED765}" srcOrd="4" destOrd="0" presId="urn:microsoft.com/office/officeart/2005/8/layout/hProcess9"/>
    <dgm:cxn modelId="{B467D136-B018-4E72-8A65-4B32547E0AC3}" type="presParOf" srcId="{C41D41E3-6076-457E-890D-96DA9EA17FA9}" destId="{4CB5AAD5-A729-4249-BBB2-F95C00D9B564}" srcOrd="5" destOrd="0" presId="urn:microsoft.com/office/officeart/2005/8/layout/hProcess9"/>
    <dgm:cxn modelId="{2870F19B-39E6-49E1-9D70-E63573998DC1}" type="presParOf" srcId="{C41D41E3-6076-457E-890D-96DA9EA17FA9}" destId="{96DF7FA4-8D19-45DA-87AC-9FD5DAB3654A}" srcOrd="6" destOrd="0" presId="urn:microsoft.com/office/officeart/2005/8/layout/hProcess9"/>
    <dgm:cxn modelId="{00C0799F-DE1D-4669-8526-BB2E4ABC1154}" type="presParOf" srcId="{C41D41E3-6076-457E-890D-96DA9EA17FA9}" destId="{A4706918-674B-4F6F-8C72-F06FBCC90B4D}" srcOrd="7" destOrd="0" presId="urn:microsoft.com/office/officeart/2005/8/layout/hProcess9"/>
    <dgm:cxn modelId="{27A1B63B-8A8B-4426-9DC6-F08DCC86D292}" type="presParOf" srcId="{C41D41E3-6076-457E-890D-96DA9EA17FA9}" destId="{06BDA08C-1092-45C1-985E-B7594C0A918A}"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78662-91B5-4127-927C-1E3434CF2E28}">
      <dsp:nvSpPr>
        <dsp:cNvPr id="0" name=""/>
        <dsp:cNvSpPr/>
      </dsp:nvSpPr>
      <dsp:spPr>
        <a:xfrm>
          <a:off x="664846" y="0"/>
          <a:ext cx="7534923" cy="3960440"/>
        </a:xfrm>
        <a:prstGeom prst="rightArrow">
          <a:avLst/>
        </a:prstGeom>
        <a:solidFill>
          <a:srgbClr val="CBDFF1"/>
        </a:solidFill>
        <a:ln>
          <a:noFill/>
        </a:ln>
        <a:effectLst/>
      </dsp:spPr>
      <dsp:style>
        <a:lnRef idx="0">
          <a:scrgbClr r="0" g="0" b="0"/>
        </a:lnRef>
        <a:fillRef idx="1">
          <a:scrgbClr r="0" g="0" b="0"/>
        </a:fillRef>
        <a:effectRef idx="0">
          <a:scrgbClr r="0" g="0" b="0"/>
        </a:effectRef>
        <a:fontRef idx="minor"/>
      </dsp:style>
    </dsp:sp>
    <dsp:sp modelId="{9783796C-478F-4B76-AE58-938B2211EE4A}">
      <dsp:nvSpPr>
        <dsp:cNvPr id="0" name=""/>
        <dsp:cNvSpPr/>
      </dsp:nvSpPr>
      <dsp:spPr>
        <a:xfrm>
          <a:off x="2132" y="1152123"/>
          <a:ext cx="1628542" cy="1584176"/>
        </a:xfrm>
        <a:prstGeom prst="roundRect">
          <a:avLst/>
        </a:prstGeom>
        <a:solidFill>
          <a:srgbClr val="1B8EC3"/>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Gathers and filters topic-specific info.</a:t>
          </a:r>
        </a:p>
        <a:p>
          <a:pPr marL="57150" lvl="1" indent="-57150" algn="l" defTabSz="466725">
            <a:lnSpc>
              <a:spcPct val="90000"/>
            </a:lnSpc>
            <a:spcBef>
              <a:spcPct val="0"/>
            </a:spcBef>
            <a:spcAft>
              <a:spcPct val="15000"/>
            </a:spcAft>
            <a:buChar char="•"/>
          </a:pPr>
          <a:r>
            <a:rPr lang="en-US" sz="1050" kern="1200" dirty="0"/>
            <a:t>Automatically search in selected internal </a:t>
          </a:r>
          <a:r>
            <a:rPr lang="en-US" sz="1050" b="1" u="none" kern="1200" dirty="0"/>
            <a:t>and</a:t>
          </a:r>
          <a:r>
            <a:rPr lang="en-US" sz="1050" kern="1200" dirty="0"/>
            <a:t> external  sources</a:t>
          </a:r>
          <a:br>
            <a:rPr lang="en-US" sz="1050" kern="1200" dirty="0"/>
          </a:br>
          <a:r>
            <a:rPr lang="en-US" sz="1050" kern="1200" dirty="0"/>
            <a:t>(e.g. Google)</a:t>
          </a:r>
        </a:p>
        <a:p>
          <a:pPr marL="57150" lvl="1" indent="-57150" algn="l" defTabSz="466725">
            <a:lnSpc>
              <a:spcPct val="90000"/>
            </a:lnSpc>
            <a:spcBef>
              <a:spcPct val="0"/>
            </a:spcBef>
            <a:spcAft>
              <a:spcPct val="15000"/>
            </a:spcAft>
            <a:buChar char="•"/>
          </a:pPr>
          <a:r>
            <a:rPr lang="en-US" sz="1050" kern="1200" dirty="0"/>
            <a:t> Eliminate irrelevant  docs  by concept filters</a:t>
          </a:r>
        </a:p>
      </dsp:txBody>
      <dsp:txXfrm>
        <a:off x="2132" y="1152123"/>
        <a:ext cx="1628542" cy="1584176"/>
      </dsp:txXfrm>
    </dsp:sp>
    <dsp:sp modelId="{5843FC86-968C-433B-B001-1F5C67E7D7FE}">
      <dsp:nvSpPr>
        <dsp:cNvPr id="0" name=""/>
        <dsp:cNvSpPr/>
      </dsp:nvSpPr>
      <dsp:spPr>
        <a:xfrm>
          <a:off x="1843092" y="1152123"/>
          <a:ext cx="1559898" cy="1584176"/>
        </a:xfrm>
        <a:prstGeom prst="roundRect">
          <a:avLst/>
        </a:prstGeom>
        <a:solidFill>
          <a:srgbClr val="1B8EC3"/>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Structures the found information</a:t>
          </a:r>
        </a:p>
        <a:p>
          <a:pPr marL="57150" lvl="1" indent="-57150" algn="l" defTabSz="466725">
            <a:lnSpc>
              <a:spcPct val="90000"/>
            </a:lnSpc>
            <a:spcBef>
              <a:spcPct val="0"/>
            </a:spcBef>
            <a:spcAft>
              <a:spcPct val="15000"/>
            </a:spcAft>
            <a:buChar char="•"/>
          </a:pPr>
          <a:r>
            <a:rPr lang="en-US" sz="1050" kern="1200" dirty="0"/>
            <a:t>Automatically group into characteristic categories/subtopics</a:t>
          </a:r>
        </a:p>
        <a:p>
          <a:pPr marL="57150" lvl="1" indent="-57150" algn="l" defTabSz="466725">
            <a:lnSpc>
              <a:spcPct val="90000"/>
            </a:lnSpc>
            <a:spcBef>
              <a:spcPct val="0"/>
            </a:spcBef>
            <a:spcAft>
              <a:spcPct val="15000"/>
            </a:spcAft>
            <a:buChar char="•"/>
          </a:pPr>
          <a:r>
            <a:rPr lang="en-US" sz="1050" kern="1200" dirty="0"/>
            <a:t>Categorization map can be automatic or user-defined</a:t>
          </a:r>
        </a:p>
      </dsp:txBody>
      <dsp:txXfrm>
        <a:off x="1843092" y="1152123"/>
        <a:ext cx="1559898" cy="1584176"/>
      </dsp:txXfrm>
    </dsp:sp>
    <dsp:sp modelId="{F0F6965A-0BC8-4F23-8932-1321357ED765}">
      <dsp:nvSpPr>
        <dsp:cNvPr id="0" name=""/>
        <dsp:cNvSpPr/>
      </dsp:nvSpPr>
      <dsp:spPr>
        <a:xfrm>
          <a:off x="3670163" y="1152123"/>
          <a:ext cx="1553539" cy="1584176"/>
        </a:xfrm>
        <a:prstGeom prst="roundRect">
          <a:avLst/>
        </a:prstGeom>
        <a:solidFill>
          <a:srgbClr val="1B8EC3"/>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Summarizes and condenses</a:t>
          </a:r>
        </a:p>
        <a:p>
          <a:pPr marL="57150" lvl="1" indent="-57150" algn="l" defTabSz="466725">
            <a:lnSpc>
              <a:spcPct val="90000"/>
            </a:lnSpc>
            <a:spcBef>
              <a:spcPct val="0"/>
            </a:spcBef>
            <a:spcAft>
              <a:spcPct val="15000"/>
            </a:spcAft>
            <a:buChar char="•"/>
          </a:pPr>
          <a:r>
            <a:rPr lang="en-US" sz="1050" kern="1200" dirty="0"/>
            <a:t>Automatically provide  meaningful document summaries</a:t>
          </a:r>
        </a:p>
        <a:p>
          <a:pPr marL="57150" lvl="1" indent="-57150" algn="l" defTabSz="466725">
            <a:lnSpc>
              <a:spcPct val="90000"/>
            </a:lnSpc>
            <a:spcBef>
              <a:spcPct val="0"/>
            </a:spcBef>
            <a:spcAft>
              <a:spcPct val="15000"/>
            </a:spcAft>
            <a:buChar char="•"/>
          </a:pPr>
          <a:r>
            <a:rPr lang="en-US" sz="1050" kern="1200" dirty="0"/>
            <a:t>Condense docs  with similar  content into a single family</a:t>
          </a:r>
        </a:p>
      </dsp:txBody>
      <dsp:txXfrm>
        <a:off x="3670163" y="1152123"/>
        <a:ext cx="1553539" cy="1584176"/>
      </dsp:txXfrm>
    </dsp:sp>
    <dsp:sp modelId="{96DF7FA4-8D19-45DA-87AC-9FD5DAB3654A}">
      <dsp:nvSpPr>
        <dsp:cNvPr id="0" name=""/>
        <dsp:cNvSpPr/>
      </dsp:nvSpPr>
      <dsp:spPr>
        <a:xfrm>
          <a:off x="5463497" y="1152123"/>
          <a:ext cx="1494031" cy="1584176"/>
        </a:xfrm>
        <a:prstGeom prst="roundRect">
          <a:avLst/>
        </a:prstGeom>
        <a:solidFill>
          <a:srgbClr val="1B8EC3"/>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Recognizes </a:t>
          </a:r>
          <a:r>
            <a:rPr lang="en-US" sz="1200" b="1" kern="1200" dirty="0" err="1"/>
            <a:t>prio-rities</a:t>
          </a:r>
          <a:r>
            <a:rPr lang="en-US" sz="1200" b="1" kern="1200" dirty="0"/>
            <a:t>/</a:t>
          </a:r>
          <a:r>
            <a:rPr lang="en-US" sz="1200" b="1" kern="1200" dirty="0" err="1"/>
            <a:t>relevances</a:t>
          </a:r>
          <a:endParaRPr lang="en-US" sz="1200" b="1" kern="1200" dirty="0"/>
        </a:p>
        <a:p>
          <a:pPr marL="57150" lvl="1" indent="-57150" algn="l" defTabSz="466725">
            <a:lnSpc>
              <a:spcPct val="90000"/>
            </a:lnSpc>
            <a:spcBef>
              <a:spcPct val="0"/>
            </a:spcBef>
            <a:spcAft>
              <a:spcPct val="15000"/>
            </a:spcAft>
            <a:buChar char="•"/>
          </a:pPr>
          <a:r>
            <a:rPr lang="en-US" sz="1050" kern="1200" dirty="0"/>
            <a:t>Automatically rank articles based on their relevance</a:t>
          </a:r>
        </a:p>
        <a:p>
          <a:pPr marL="57150" lvl="1" indent="-57150" algn="l" defTabSz="466725">
            <a:lnSpc>
              <a:spcPct val="90000"/>
            </a:lnSpc>
            <a:spcBef>
              <a:spcPct val="0"/>
            </a:spcBef>
            <a:spcAft>
              <a:spcPct val="15000"/>
            </a:spcAft>
            <a:buChar char="•"/>
          </a:pPr>
          <a:r>
            <a:rPr lang="en-US" sz="1050" kern="1200" dirty="0"/>
            <a:t>Interest-specific rankings by concept filters (prose text)</a:t>
          </a:r>
        </a:p>
      </dsp:txBody>
      <dsp:txXfrm>
        <a:off x="5463497" y="1152123"/>
        <a:ext cx="1494031" cy="1584176"/>
      </dsp:txXfrm>
    </dsp:sp>
    <dsp:sp modelId="{06BDA08C-1092-45C1-985E-B7594C0A918A}">
      <dsp:nvSpPr>
        <dsp:cNvPr id="0" name=""/>
        <dsp:cNvSpPr/>
      </dsp:nvSpPr>
      <dsp:spPr>
        <a:xfrm>
          <a:off x="7199457" y="1152123"/>
          <a:ext cx="1665158" cy="1584176"/>
        </a:xfrm>
        <a:prstGeom prst="roundRect">
          <a:avLst/>
        </a:prstGeom>
        <a:solidFill>
          <a:srgbClr val="1B8EC3"/>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Presents/visualizes overviews/trends </a:t>
          </a:r>
        </a:p>
        <a:p>
          <a:pPr marL="57150" lvl="1" indent="-57150" algn="l" defTabSz="466725">
            <a:lnSpc>
              <a:spcPct val="90000"/>
            </a:lnSpc>
            <a:spcBef>
              <a:spcPct val="0"/>
            </a:spcBef>
            <a:spcAft>
              <a:spcPct val="15000"/>
            </a:spcAft>
            <a:buChar char="•"/>
          </a:pPr>
          <a:r>
            <a:rPr lang="en-US" sz="1050" kern="1200" dirty="0"/>
            <a:t>Present summary in an easy to use tool</a:t>
          </a:r>
        </a:p>
        <a:p>
          <a:pPr marL="57150" lvl="1" indent="-57150" algn="l" defTabSz="466725">
            <a:lnSpc>
              <a:spcPct val="90000"/>
            </a:lnSpc>
            <a:spcBef>
              <a:spcPct val="0"/>
            </a:spcBef>
            <a:spcAft>
              <a:spcPct val="15000"/>
            </a:spcAft>
            <a:buChar char="•"/>
          </a:pPr>
          <a:r>
            <a:rPr lang="en-US" sz="1050" kern="1200" dirty="0"/>
            <a:t>Heat and correlation  maps; trend views</a:t>
          </a:r>
        </a:p>
        <a:p>
          <a:pPr marL="57150" lvl="1" indent="-57150" algn="l" defTabSz="466725">
            <a:lnSpc>
              <a:spcPct val="90000"/>
            </a:lnSpc>
            <a:spcBef>
              <a:spcPct val="0"/>
            </a:spcBef>
            <a:spcAft>
              <a:spcPct val="15000"/>
            </a:spcAft>
            <a:buChar char="•"/>
          </a:pPr>
          <a:r>
            <a:rPr lang="en-US" sz="1050" kern="1200" dirty="0"/>
            <a:t>Graphical display of similarities etc.</a:t>
          </a:r>
        </a:p>
        <a:p>
          <a:pPr marL="57150" lvl="1" indent="-57150" algn="l" defTabSz="466725">
            <a:lnSpc>
              <a:spcPct val="90000"/>
            </a:lnSpc>
            <a:spcBef>
              <a:spcPct val="0"/>
            </a:spcBef>
            <a:spcAft>
              <a:spcPct val="15000"/>
            </a:spcAft>
            <a:buChar char="•"/>
          </a:pPr>
          <a:endParaRPr lang="en-US" sz="1050" kern="1200" dirty="0"/>
        </a:p>
      </dsp:txBody>
      <dsp:txXfrm>
        <a:off x="7199457" y="1152123"/>
        <a:ext cx="1665158" cy="15841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D5225F-6398-4F04-B1D0-C9BADBA0878E}" type="datetimeFigureOut">
              <a:rPr lang="de-CH" smtClean="0"/>
              <a:pPr/>
              <a:t>11.10.2019</a:t>
            </a:fld>
            <a:endParaRPr lang="de-CH"/>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9E7D0EE-C4EE-4A06-AC67-4C96DEBCD630}" type="slidenum">
              <a:rPr lang="de-CH" smtClean="0"/>
              <a:pPr/>
              <a:t>‹Nr.›</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cs typeface="Arial" charset="0"/>
              </a:defRPr>
            </a:lvl1pPr>
          </a:lstStyle>
          <a:p>
            <a:pPr>
              <a:defRPr/>
            </a:pPr>
            <a:endParaRPr lang="de-DE"/>
          </a:p>
        </p:txBody>
      </p:sp>
      <p:sp>
        <p:nvSpPr>
          <p:cNvPr id="98307"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Arial" charset="0"/>
              </a:defRPr>
            </a:lvl1pPr>
          </a:lstStyle>
          <a:p>
            <a:pPr>
              <a:defRPr/>
            </a:pPr>
            <a:endParaRPr lang="de-DE"/>
          </a:p>
        </p:txBody>
      </p:sp>
      <p:sp>
        <p:nvSpPr>
          <p:cNvPr id="286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98309"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8310"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cs typeface="Arial" charset="0"/>
              </a:defRPr>
            </a:lvl1pPr>
          </a:lstStyle>
          <a:p>
            <a:pPr>
              <a:defRPr/>
            </a:pPr>
            <a:endParaRPr lang="de-DE"/>
          </a:p>
        </p:txBody>
      </p:sp>
      <p:sp>
        <p:nvSpPr>
          <p:cNvPr id="98311"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9F2AF730-C4FD-42D5-83FC-974B64E6E3B4}"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C0916D56-7BB2-4F83-A4D1-BC9EC7BFEDB9}" type="slidenum">
              <a:rPr lang="de-DE" smtClean="0"/>
              <a:pPr/>
              <a:t>1</a:t>
            </a:fld>
            <a:endParaRPr lang="de-D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de-DE">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de-DE">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de-DE">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a:noFill/>
          <a:ln/>
        </p:spPr>
        <p:txBody>
          <a:bodyPr/>
          <a:lstStyle/>
          <a:p>
            <a:endParaRPr lang="de-CH">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a:noFill/>
          <a:ln/>
        </p:spPr>
        <p:txBody>
          <a:bodyPr/>
          <a:lstStyle/>
          <a:p>
            <a:endParaRPr lang="de-CH">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9ADA3B2E-A113-48CD-9CF3-704915A9A909}" type="slidenum">
              <a:rPr lang="de-DE" smtClean="0"/>
              <a:pPr/>
              <a:t>2</a:t>
            </a:fld>
            <a:endParaRPr lang="de-DE"/>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de-DE">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endParaRPr lang="de-DE">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193CA667-E9D8-42D0-AE2A-D0C909C6690D}" type="slidenum">
              <a:rPr lang="de-DE" smtClean="0"/>
              <a:pPr/>
              <a:t>5</a:t>
            </a:fld>
            <a:endParaRPr lang="de-D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de-DE">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endParaRPr lang="de-DE">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r>
              <a:rPr lang="de-CH">
                <a:ea typeface="ＭＳ Ｐゴシック" pitchFamily="34" charset="-128"/>
              </a:rPr>
              <a:t> </a:t>
            </a:r>
          </a:p>
        </p:txBody>
      </p:sp>
      <p:sp>
        <p:nvSpPr>
          <p:cNvPr id="36868" name="Foliennummernplatzhalter 3"/>
          <p:cNvSpPr>
            <a:spLocks noGrp="1"/>
          </p:cNvSpPr>
          <p:nvPr>
            <p:ph type="sldNum" sz="quarter" idx="5"/>
          </p:nvPr>
        </p:nvSpPr>
        <p:spPr>
          <a:noFill/>
          <a:ln>
            <a:miter lim="800000"/>
            <a:headEnd/>
            <a:tailEnd/>
          </a:ln>
        </p:spPr>
        <p:txBody>
          <a:bodyPr/>
          <a:lstStyle/>
          <a:p>
            <a:fld id="{857367AC-30FF-4E12-98C0-6B27196A88BC}" type="slidenum">
              <a:rPr lang="de-DE" smtClean="0"/>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de-DE">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endParaRPr lang="de-DE">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endParaRPr lang="de-DE">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773238"/>
            <a:ext cx="2074863" cy="4464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1773238"/>
            <a:ext cx="6075362" cy="4464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AF7E8562-6165-492A-ACA1-8E7597020812}"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9DA66B8A-90F0-4E7B-AFEE-0CD81F813A56}"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3867DA8D-56BD-4E90-A9DA-4CE73876C68B}"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916113"/>
            <a:ext cx="4038600" cy="356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1916113"/>
            <a:ext cx="4038600" cy="356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E9D9529E-8E4C-4BF5-ABCC-297D38997382}"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de-DE"/>
          </a:p>
        </p:txBody>
      </p:sp>
      <p:sp>
        <p:nvSpPr>
          <p:cNvPr id="8" name="Rectangle 6"/>
          <p:cNvSpPr>
            <a:spLocks noGrp="1" noChangeArrowheads="1"/>
          </p:cNvSpPr>
          <p:nvPr>
            <p:ph type="ftr" sz="quarter" idx="11"/>
          </p:nvPr>
        </p:nvSpPr>
        <p:spPr>
          <a:ln/>
        </p:spPr>
        <p:txBody>
          <a:bodyPr/>
          <a:lstStyle>
            <a:lvl1pPr>
              <a:defRPr/>
            </a:lvl1pPr>
          </a:lstStyle>
          <a:p>
            <a:pPr>
              <a:defRPr/>
            </a:pPr>
            <a:endParaRPr lang="de-DE"/>
          </a:p>
        </p:txBody>
      </p:sp>
      <p:sp>
        <p:nvSpPr>
          <p:cNvPr id="9" name="Rectangle 7"/>
          <p:cNvSpPr>
            <a:spLocks noGrp="1" noChangeArrowheads="1"/>
          </p:cNvSpPr>
          <p:nvPr>
            <p:ph type="sldNum" sz="quarter" idx="12"/>
          </p:nvPr>
        </p:nvSpPr>
        <p:spPr>
          <a:ln/>
        </p:spPr>
        <p:txBody>
          <a:bodyPr/>
          <a:lstStyle>
            <a:lvl1pPr>
              <a:defRPr/>
            </a:lvl1pPr>
          </a:lstStyle>
          <a:p>
            <a:pPr>
              <a:defRPr/>
            </a:pPr>
            <a:fld id="{E36FB17B-E4B5-4422-92B5-36109231FCED}"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de-DE"/>
          </a:p>
        </p:txBody>
      </p:sp>
      <p:sp>
        <p:nvSpPr>
          <p:cNvPr id="4" name="Rectangle 6"/>
          <p:cNvSpPr>
            <a:spLocks noGrp="1" noChangeArrowheads="1"/>
          </p:cNvSpPr>
          <p:nvPr>
            <p:ph type="ftr" sz="quarter" idx="11"/>
          </p:nvPr>
        </p:nvSpPr>
        <p:spPr>
          <a:ln/>
        </p:spPr>
        <p:txBody>
          <a:bodyPr/>
          <a:lstStyle>
            <a:lvl1pPr>
              <a:defRPr/>
            </a:lvl1pPr>
          </a:lstStyle>
          <a:p>
            <a:pPr>
              <a:defRPr/>
            </a:pPr>
            <a:endParaRPr lang="de-DE"/>
          </a:p>
        </p:txBody>
      </p:sp>
      <p:sp>
        <p:nvSpPr>
          <p:cNvPr id="5" name="Rectangle 7"/>
          <p:cNvSpPr>
            <a:spLocks noGrp="1" noChangeArrowheads="1"/>
          </p:cNvSpPr>
          <p:nvPr>
            <p:ph type="sldNum" sz="quarter" idx="12"/>
          </p:nvPr>
        </p:nvSpPr>
        <p:spPr>
          <a:ln/>
        </p:spPr>
        <p:txBody>
          <a:bodyPr/>
          <a:lstStyle>
            <a:lvl1pPr>
              <a:defRPr/>
            </a:lvl1pPr>
          </a:lstStyle>
          <a:p>
            <a:pPr>
              <a:defRPr/>
            </a:pPr>
            <a:fld id="{66C39DDE-704F-4A00-993C-24F997731D24}"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de-DE"/>
          </a:p>
        </p:txBody>
      </p:sp>
      <p:sp>
        <p:nvSpPr>
          <p:cNvPr id="3" name="Rectangle 6"/>
          <p:cNvSpPr>
            <a:spLocks noGrp="1" noChangeArrowheads="1"/>
          </p:cNvSpPr>
          <p:nvPr>
            <p:ph type="ftr" sz="quarter" idx="11"/>
          </p:nvPr>
        </p:nvSpPr>
        <p:spPr>
          <a:ln/>
        </p:spPr>
        <p:txBody>
          <a:bodyPr/>
          <a:lstStyle>
            <a:lvl1pPr>
              <a:defRPr/>
            </a:lvl1pPr>
          </a:lstStyle>
          <a:p>
            <a:pPr>
              <a:defRPr/>
            </a:pPr>
            <a:endParaRPr lang="de-DE"/>
          </a:p>
        </p:txBody>
      </p:sp>
      <p:sp>
        <p:nvSpPr>
          <p:cNvPr id="4" name="Rectangle 7"/>
          <p:cNvSpPr>
            <a:spLocks noGrp="1" noChangeArrowheads="1"/>
          </p:cNvSpPr>
          <p:nvPr>
            <p:ph type="sldNum" sz="quarter" idx="12"/>
          </p:nvPr>
        </p:nvSpPr>
        <p:spPr>
          <a:ln/>
        </p:spPr>
        <p:txBody>
          <a:bodyPr/>
          <a:lstStyle>
            <a:lvl1pPr>
              <a:defRPr/>
            </a:lvl1pPr>
          </a:lstStyle>
          <a:p>
            <a:pPr>
              <a:defRPr/>
            </a:pPr>
            <a:fld id="{524BDF6C-B95E-47D5-9C7C-D2AD719D42C9}"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78D9CF99-90FE-48F2-AB69-ADFA14B425B2}"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229DE5F3-615A-45C6-99FF-F7FC537E770A}"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9C00D890-AD13-484B-BFB2-6A2C39AA8A19}"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196975"/>
            <a:ext cx="2057400" cy="4279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1196975"/>
            <a:ext cx="6019800" cy="4279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135F0A68-32C9-4E16-91E0-BFD1F21EBAE0}"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4B1BB64B-EB61-4589-9903-44E9043248DB}"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6A0D4D66-A417-4E33-9497-1CFF2B646FA1}"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F5D104CC-246C-4B0F-B3EB-BD5019FCEF0C}" type="slidenum">
              <a:rPr lang="de-DE"/>
              <a:pPr>
                <a:defRPr/>
              </a:pPr>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916113"/>
            <a:ext cx="4038600" cy="356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1916113"/>
            <a:ext cx="4038600" cy="356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A15DC965-4995-48BB-90F0-5E4EF5903A6F}"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de-DE"/>
          </a:p>
        </p:txBody>
      </p:sp>
      <p:sp>
        <p:nvSpPr>
          <p:cNvPr id="8" name="Rectangle 6"/>
          <p:cNvSpPr>
            <a:spLocks noGrp="1" noChangeArrowheads="1"/>
          </p:cNvSpPr>
          <p:nvPr>
            <p:ph type="ftr" sz="quarter" idx="11"/>
          </p:nvPr>
        </p:nvSpPr>
        <p:spPr>
          <a:ln/>
        </p:spPr>
        <p:txBody>
          <a:bodyPr/>
          <a:lstStyle>
            <a:lvl1pPr>
              <a:defRPr/>
            </a:lvl1pPr>
          </a:lstStyle>
          <a:p>
            <a:pPr>
              <a:defRPr/>
            </a:pPr>
            <a:endParaRPr lang="de-DE"/>
          </a:p>
        </p:txBody>
      </p:sp>
      <p:sp>
        <p:nvSpPr>
          <p:cNvPr id="9" name="Rectangle 7"/>
          <p:cNvSpPr>
            <a:spLocks noGrp="1" noChangeArrowheads="1"/>
          </p:cNvSpPr>
          <p:nvPr>
            <p:ph type="sldNum" sz="quarter" idx="12"/>
          </p:nvPr>
        </p:nvSpPr>
        <p:spPr>
          <a:ln/>
        </p:spPr>
        <p:txBody>
          <a:bodyPr/>
          <a:lstStyle>
            <a:lvl1pPr>
              <a:defRPr/>
            </a:lvl1pPr>
          </a:lstStyle>
          <a:p>
            <a:pPr>
              <a:defRPr/>
            </a:pPr>
            <a:fld id="{1B54B1FB-9C00-4656-B2F7-C5DD8D200552}"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de-DE"/>
          </a:p>
        </p:txBody>
      </p:sp>
      <p:sp>
        <p:nvSpPr>
          <p:cNvPr id="4" name="Rectangle 6"/>
          <p:cNvSpPr>
            <a:spLocks noGrp="1" noChangeArrowheads="1"/>
          </p:cNvSpPr>
          <p:nvPr>
            <p:ph type="ftr" sz="quarter" idx="11"/>
          </p:nvPr>
        </p:nvSpPr>
        <p:spPr>
          <a:ln/>
        </p:spPr>
        <p:txBody>
          <a:bodyPr/>
          <a:lstStyle>
            <a:lvl1pPr>
              <a:defRPr/>
            </a:lvl1pPr>
          </a:lstStyle>
          <a:p>
            <a:pPr>
              <a:defRPr/>
            </a:pPr>
            <a:endParaRPr lang="de-DE"/>
          </a:p>
        </p:txBody>
      </p:sp>
      <p:sp>
        <p:nvSpPr>
          <p:cNvPr id="5" name="Rectangle 7"/>
          <p:cNvSpPr>
            <a:spLocks noGrp="1" noChangeArrowheads="1"/>
          </p:cNvSpPr>
          <p:nvPr>
            <p:ph type="sldNum" sz="quarter" idx="12"/>
          </p:nvPr>
        </p:nvSpPr>
        <p:spPr>
          <a:ln/>
        </p:spPr>
        <p:txBody>
          <a:bodyPr/>
          <a:lstStyle>
            <a:lvl1pPr>
              <a:defRPr/>
            </a:lvl1pPr>
          </a:lstStyle>
          <a:p>
            <a:pPr>
              <a:defRPr/>
            </a:pPr>
            <a:fld id="{5F752BA2-8571-456F-A657-4FE2696E77E5}" type="slidenum">
              <a:rPr lang="de-DE"/>
              <a:pPr>
                <a:defRPr/>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de-DE"/>
          </a:p>
        </p:txBody>
      </p:sp>
      <p:sp>
        <p:nvSpPr>
          <p:cNvPr id="3" name="Rectangle 6"/>
          <p:cNvSpPr>
            <a:spLocks noGrp="1" noChangeArrowheads="1"/>
          </p:cNvSpPr>
          <p:nvPr>
            <p:ph type="ftr" sz="quarter" idx="11"/>
          </p:nvPr>
        </p:nvSpPr>
        <p:spPr>
          <a:ln/>
        </p:spPr>
        <p:txBody>
          <a:bodyPr/>
          <a:lstStyle>
            <a:lvl1pPr>
              <a:defRPr/>
            </a:lvl1pPr>
          </a:lstStyle>
          <a:p>
            <a:pPr>
              <a:defRPr/>
            </a:pPr>
            <a:endParaRPr lang="de-DE"/>
          </a:p>
        </p:txBody>
      </p:sp>
      <p:sp>
        <p:nvSpPr>
          <p:cNvPr id="4" name="Rectangle 7"/>
          <p:cNvSpPr>
            <a:spLocks noGrp="1" noChangeArrowheads="1"/>
          </p:cNvSpPr>
          <p:nvPr>
            <p:ph type="sldNum" sz="quarter" idx="12"/>
          </p:nvPr>
        </p:nvSpPr>
        <p:spPr>
          <a:ln/>
        </p:spPr>
        <p:txBody>
          <a:bodyPr/>
          <a:lstStyle>
            <a:lvl1pPr>
              <a:defRPr/>
            </a:lvl1pPr>
          </a:lstStyle>
          <a:p>
            <a:pPr>
              <a:defRPr/>
            </a:pPr>
            <a:fld id="{A6D239A4-B8D2-4FC0-B8D4-E50F6A166F64}"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BB475E25-EEEC-412F-A2B3-44E5E315FCF3}" type="slidenum">
              <a:rPr lang="de-DE"/>
              <a:pPr>
                <a:defRPr/>
              </a:pPr>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de-DE"/>
          </a:p>
        </p:txBody>
      </p:sp>
      <p:sp>
        <p:nvSpPr>
          <p:cNvPr id="6" name="Rectangle 6"/>
          <p:cNvSpPr>
            <a:spLocks noGrp="1" noChangeArrowheads="1"/>
          </p:cNvSpPr>
          <p:nvPr>
            <p:ph type="ftr" sz="quarter" idx="11"/>
          </p:nvPr>
        </p:nvSpPr>
        <p:spPr>
          <a:ln/>
        </p:spPr>
        <p:txBody>
          <a:bodyPr/>
          <a:lstStyle>
            <a:lvl1pPr>
              <a:defRPr/>
            </a:lvl1pPr>
          </a:lstStyle>
          <a:p>
            <a:pPr>
              <a:defRPr/>
            </a:pPr>
            <a:endParaRPr lang="de-DE"/>
          </a:p>
        </p:txBody>
      </p:sp>
      <p:sp>
        <p:nvSpPr>
          <p:cNvPr id="7" name="Rectangle 7"/>
          <p:cNvSpPr>
            <a:spLocks noGrp="1" noChangeArrowheads="1"/>
          </p:cNvSpPr>
          <p:nvPr>
            <p:ph type="sldNum" sz="quarter" idx="12"/>
          </p:nvPr>
        </p:nvSpPr>
        <p:spPr>
          <a:ln/>
        </p:spPr>
        <p:txBody>
          <a:bodyPr/>
          <a:lstStyle>
            <a:lvl1pPr>
              <a:defRPr/>
            </a:lvl1pPr>
          </a:lstStyle>
          <a:p>
            <a:pPr>
              <a:defRPr/>
            </a:pPr>
            <a:fld id="{5A38E417-2593-494F-A742-5531897F13F8}" type="slidenum">
              <a:rPr lang="de-DE"/>
              <a:pPr>
                <a:defRPr/>
              </a:pPr>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1E89A5C0-8846-4D0D-ADCF-D0EEE6220AB0}" type="slidenum">
              <a:rPr lang="de-DE"/>
              <a:pPr>
                <a:defRPr/>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196975"/>
            <a:ext cx="2057400" cy="4279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1196975"/>
            <a:ext cx="6019800" cy="4279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de-DE"/>
          </a:p>
        </p:txBody>
      </p:sp>
      <p:sp>
        <p:nvSpPr>
          <p:cNvPr id="5" name="Rectangle 6"/>
          <p:cNvSpPr>
            <a:spLocks noGrp="1" noChangeArrowheads="1"/>
          </p:cNvSpPr>
          <p:nvPr>
            <p:ph type="ftr" sz="quarter" idx="11"/>
          </p:nvPr>
        </p:nvSpPr>
        <p:spPr>
          <a:ln/>
        </p:spPr>
        <p:txBody>
          <a:bodyPr/>
          <a:lstStyle>
            <a:lvl1pPr>
              <a:defRPr/>
            </a:lvl1pPr>
          </a:lstStyle>
          <a:p>
            <a:pPr>
              <a:defRPr/>
            </a:pPr>
            <a:endParaRPr lang="de-DE"/>
          </a:p>
        </p:txBody>
      </p:sp>
      <p:sp>
        <p:nvSpPr>
          <p:cNvPr id="6" name="Rectangle 7"/>
          <p:cNvSpPr>
            <a:spLocks noGrp="1" noChangeArrowheads="1"/>
          </p:cNvSpPr>
          <p:nvPr>
            <p:ph type="sldNum" sz="quarter" idx="12"/>
          </p:nvPr>
        </p:nvSpPr>
        <p:spPr>
          <a:ln/>
        </p:spPr>
        <p:txBody>
          <a:bodyPr/>
          <a:lstStyle>
            <a:lvl1pPr>
              <a:defRPr/>
            </a:lvl1pPr>
          </a:lstStyle>
          <a:p>
            <a:pPr>
              <a:defRPr/>
            </a:pPr>
            <a:fld id="{CF4190ED-D6BB-46A0-9857-BDEF4E24C543}" type="slidenum">
              <a:rPr lang="de-DE"/>
              <a:pPr>
                <a:defRPr/>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0" y="633986"/>
            <a:ext cx="8165592" cy="571500"/>
          </a:xfrm>
        </p:spPr>
        <p:txBody>
          <a:bodyPr>
            <a:noAutofit/>
          </a:bodyPr>
          <a:lstStyle>
            <a:lvl1pPr>
              <a:defRPr baseline="0">
                <a:solidFill>
                  <a:srgbClr val="009DD9"/>
                </a:solidFill>
              </a:defRPr>
            </a:lvl1pPr>
          </a:lstStyle>
          <a:p>
            <a:r>
              <a:rPr lang="de-DE"/>
              <a:t>Titelmasterformat durch Klicken bearbeiten</a:t>
            </a:r>
            <a:endParaRPr lang="en-US" dirty="0"/>
          </a:p>
        </p:txBody>
      </p:sp>
      <p:sp>
        <p:nvSpPr>
          <p:cNvPr id="8" name="Text Placeholder 2"/>
          <p:cNvSpPr>
            <a:spLocks noGrp="1"/>
          </p:cNvSpPr>
          <p:nvPr>
            <p:ph type="body" idx="13"/>
          </p:nvPr>
        </p:nvSpPr>
        <p:spPr>
          <a:xfrm>
            <a:off x="594360" y="1243589"/>
            <a:ext cx="8165592" cy="315119"/>
          </a:xfrm>
        </p:spPr>
        <p:txBody>
          <a:bodyPr/>
          <a:lstStyle>
            <a:lvl1pPr marL="0" indent="0">
              <a:spcBef>
                <a:spcPts val="0"/>
              </a:spcBef>
              <a:buNone/>
              <a:defRPr sz="2400" b="0" baseline="0">
                <a:solidFill>
                  <a:schemeClr val="tx1"/>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
        <p:nvSpPr>
          <p:cNvPr id="5" name="Content Placeholder 4"/>
          <p:cNvSpPr>
            <a:spLocks noGrp="1"/>
          </p:cNvSpPr>
          <p:nvPr>
            <p:ph sz="quarter" idx="14"/>
          </p:nvPr>
        </p:nvSpPr>
        <p:spPr>
          <a:xfrm>
            <a:off x="594360" y="1987300"/>
            <a:ext cx="8165592" cy="4079875"/>
          </a:xfrm>
        </p:spPr>
        <p:txBody>
          <a:bodyPr/>
          <a:lstStyle>
            <a:lvl1pPr>
              <a:spcBef>
                <a:spcPts val="1067"/>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59" y="6373368"/>
            <a:ext cx="8165592" cy="365760"/>
          </a:xfrm>
        </p:spPr>
        <p:txBody>
          <a:bodyPr anchor="b"/>
          <a:lstStyle>
            <a:lvl1pPr marL="0" indent="0">
              <a:spcBef>
                <a:spcPts val="80"/>
              </a:spcBef>
              <a:buNone/>
              <a:defRPr sz="1100" b="0" baseline="0">
                <a:solidFill>
                  <a:schemeClr val="tx1"/>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2492375"/>
            <a:ext cx="4038600" cy="374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6288" y="2492375"/>
            <a:ext cx="4038600" cy="374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	June 2012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xxx2"/>
          <p:cNvPicPr>
            <a:picLocks noChangeAspect="1" noChangeArrowheads="1"/>
          </p:cNvPicPr>
          <p:nvPr/>
        </p:nvPicPr>
        <p:blipFill>
          <a:blip r:embed="rId13"/>
          <a:srcRect/>
          <a:stretch>
            <a:fillRect/>
          </a:stretch>
        </p:blipFill>
        <p:spPr bwMode="auto">
          <a:xfrm>
            <a:off x="0" y="0"/>
            <a:ext cx="9144000" cy="69119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773238"/>
            <a:ext cx="8229600" cy="649287"/>
          </a:xfrm>
          <a:prstGeom prst="rect">
            <a:avLst/>
          </a:prstGeom>
          <a:noFill/>
          <a:ln w="9525">
            <a:noFill/>
            <a:miter lim="800000"/>
            <a:headEnd/>
            <a:tailEnd/>
          </a:ln>
        </p:spPr>
        <p:txBody>
          <a:bodyPr vert="horz" wrap="square" lIns="91440" tIns="0" rIns="91440" bIns="0" numCol="1" anchor="ctr" anchorCtr="1" compatLnSpc="1">
            <a:prstTxWarp prst="textNoShape">
              <a:avLst/>
            </a:prstTxWarp>
          </a:bodyPr>
          <a:lstStyle/>
          <a:p>
            <a:pPr lvl="0"/>
            <a:r>
              <a:rPr lang="de-DE"/>
              <a:t>Titelmasterformat durch Klicken bearbeiten</a:t>
            </a:r>
          </a:p>
        </p:txBody>
      </p:sp>
      <p:sp>
        <p:nvSpPr>
          <p:cNvPr id="1028" name="Rectangle 3"/>
          <p:cNvSpPr>
            <a:spLocks noGrp="1" noChangeArrowheads="1"/>
          </p:cNvSpPr>
          <p:nvPr>
            <p:ph type="body" idx="1"/>
          </p:nvPr>
        </p:nvSpPr>
        <p:spPr bwMode="auto">
          <a:xfrm>
            <a:off x="395288" y="2492375"/>
            <a:ext cx="8229600" cy="3744913"/>
          </a:xfrm>
          <a:prstGeom prst="rect">
            <a:avLst/>
          </a:prstGeom>
          <a:noFill/>
          <a:ln w="9525">
            <a:noFill/>
            <a:miter lim="800000"/>
            <a:headEnd/>
            <a:tailEnd/>
          </a:ln>
        </p:spPr>
        <p:txBody>
          <a:bodyPr vert="horz" wrap="square" lIns="91440" tIns="0" rIns="91440" bIns="0" numCol="1" anchor="t" anchorCtr="1"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1268" name="Rectangle 4"/>
          <p:cNvSpPr>
            <a:spLocks noGrp="1" noChangeArrowheads="1"/>
          </p:cNvSpPr>
          <p:nvPr>
            <p:ph type="dt" sz="half" idx="2"/>
          </p:nvPr>
        </p:nvSpPr>
        <p:spPr bwMode="auto">
          <a:xfrm>
            <a:off x="6443663" y="6237288"/>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600"/>
            </a:lvl1pPr>
          </a:lstStyle>
          <a:p>
            <a:pPr>
              <a:defRPr/>
            </a:pPr>
            <a:r>
              <a:rPr lang="de-DE"/>
              <a:t>	June 2012	</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charset="0"/>
        </a:defRPr>
      </a:lvl2pPr>
      <a:lvl3pPr algn="ctr" rtl="0" eaLnBrk="0" fontAlgn="base" hangingPunct="0">
        <a:spcBef>
          <a:spcPct val="0"/>
        </a:spcBef>
        <a:spcAft>
          <a:spcPct val="0"/>
        </a:spcAft>
        <a:defRPr sz="2800">
          <a:solidFill>
            <a:schemeClr val="tx2"/>
          </a:solidFill>
          <a:latin typeface="Arial" charset="0"/>
          <a:ea typeface="ＭＳ Ｐゴシック" charset="0"/>
        </a:defRPr>
      </a:lvl3pPr>
      <a:lvl4pPr algn="ctr" rtl="0" eaLnBrk="0" fontAlgn="base" hangingPunct="0">
        <a:spcBef>
          <a:spcPct val="0"/>
        </a:spcBef>
        <a:spcAft>
          <a:spcPct val="0"/>
        </a:spcAft>
        <a:defRPr sz="2800">
          <a:solidFill>
            <a:schemeClr val="tx2"/>
          </a:solidFill>
          <a:latin typeface="Arial" charset="0"/>
          <a:ea typeface="ＭＳ Ｐゴシック" charset="0"/>
        </a:defRPr>
      </a:lvl4pPr>
      <a:lvl5pPr algn="ctr" rtl="0" eaLnBrk="0" fontAlgn="base" hangingPunct="0">
        <a:spcBef>
          <a:spcPct val="0"/>
        </a:spcBef>
        <a:spcAft>
          <a:spcPct val="0"/>
        </a:spcAft>
        <a:defRPr sz="2800">
          <a:solidFill>
            <a:schemeClr val="tx2"/>
          </a:solidFill>
          <a:latin typeface="Arial" charset="0"/>
          <a:ea typeface="ＭＳ Ｐゴシック" charset="0"/>
        </a:defRPr>
      </a:lvl5pPr>
      <a:lvl6pPr marL="457200" algn="ctr" rtl="0" fontAlgn="base">
        <a:spcBef>
          <a:spcPct val="0"/>
        </a:spcBef>
        <a:spcAft>
          <a:spcPct val="0"/>
        </a:spcAft>
        <a:defRPr sz="2800">
          <a:solidFill>
            <a:schemeClr val="tx2"/>
          </a:solidFill>
          <a:latin typeface="Arial" charset="0"/>
          <a:ea typeface="ＭＳ Ｐゴシック" charset="0"/>
        </a:defRPr>
      </a:lvl6pPr>
      <a:lvl7pPr marL="914400" algn="ctr" rtl="0" fontAlgn="base">
        <a:spcBef>
          <a:spcPct val="0"/>
        </a:spcBef>
        <a:spcAft>
          <a:spcPct val="0"/>
        </a:spcAft>
        <a:defRPr sz="2800">
          <a:solidFill>
            <a:schemeClr val="tx2"/>
          </a:solidFill>
          <a:latin typeface="Arial" charset="0"/>
          <a:ea typeface="ＭＳ Ｐゴシック" charset="0"/>
        </a:defRPr>
      </a:lvl7pPr>
      <a:lvl8pPr marL="1371600" algn="ctr" rtl="0" fontAlgn="base">
        <a:spcBef>
          <a:spcPct val="0"/>
        </a:spcBef>
        <a:spcAft>
          <a:spcPct val="0"/>
        </a:spcAft>
        <a:defRPr sz="2800">
          <a:solidFill>
            <a:schemeClr val="tx2"/>
          </a:solidFill>
          <a:latin typeface="Arial" charset="0"/>
          <a:ea typeface="ＭＳ Ｐゴシック" charset="0"/>
        </a:defRPr>
      </a:lvl8pPr>
      <a:lvl9pPr marL="1828800" algn="ctr" rtl="0" fontAlgn="base">
        <a:spcBef>
          <a:spcPct val="0"/>
        </a:spcBef>
        <a:spcAft>
          <a:spcPct val="0"/>
        </a:spcAft>
        <a:defRPr sz="2800">
          <a:solidFill>
            <a:schemeClr val="tx2"/>
          </a:solidFill>
          <a:latin typeface="Arial" charset="0"/>
          <a:ea typeface="ＭＳ Ｐゴシック" charset="0"/>
        </a:defRPr>
      </a:lvl9pPr>
    </p:titleStyle>
    <p:bodyStyle>
      <a:lvl1pPr marL="342900" indent="-342900" algn="ctr" rtl="0" eaLnBrk="0" fontAlgn="base" hangingPunct="0">
        <a:spcBef>
          <a:spcPct val="20000"/>
        </a:spcBef>
        <a:spcAft>
          <a:spcPct val="0"/>
        </a:spcAft>
        <a:defRPr sz="2400" b="1">
          <a:solidFill>
            <a:schemeClr val="tx1"/>
          </a:solidFill>
          <a:latin typeface="+mn-lt"/>
          <a:ea typeface="+mn-ea"/>
          <a:cs typeface="+mn-cs"/>
        </a:defRPr>
      </a:lvl1pPr>
      <a:lvl2pPr marL="742950" indent="-285750" algn="ctr" rtl="0" eaLnBrk="0" fontAlgn="base" hangingPunct="0">
        <a:spcBef>
          <a:spcPct val="20000"/>
        </a:spcBef>
        <a:spcAft>
          <a:spcPct val="0"/>
        </a:spcAft>
        <a:defRPr sz="2400">
          <a:solidFill>
            <a:schemeClr val="tx1"/>
          </a:solidFill>
          <a:latin typeface="+mn-lt"/>
          <a:ea typeface="+mn-ea"/>
        </a:defRPr>
      </a:lvl2pPr>
      <a:lvl3pPr marL="1143000" indent="-228600" algn="ctr" rtl="0" eaLnBrk="0" fontAlgn="base" hangingPunct="0">
        <a:spcBef>
          <a:spcPct val="20000"/>
        </a:spcBef>
        <a:spcAft>
          <a:spcPct val="0"/>
        </a:spcAft>
        <a:defRPr sz="2400">
          <a:solidFill>
            <a:schemeClr val="tx1"/>
          </a:solidFill>
          <a:latin typeface="+mn-lt"/>
          <a:ea typeface="+mn-ea"/>
        </a:defRPr>
      </a:lvl3pPr>
      <a:lvl4pPr marL="1600200" indent="-228600" algn="ctr" rtl="0" eaLnBrk="0" fontAlgn="base" hangingPunct="0">
        <a:spcBef>
          <a:spcPct val="20000"/>
        </a:spcBef>
        <a:spcAft>
          <a:spcPct val="0"/>
        </a:spcAft>
        <a:defRPr sz="2400">
          <a:solidFill>
            <a:schemeClr val="tx1"/>
          </a:solidFill>
          <a:latin typeface="+mn-lt"/>
          <a:ea typeface="+mn-ea"/>
        </a:defRPr>
      </a:lvl4pPr>
      <a:lvl5pPr marL="2057400" indent="-228600" algn="ctr" rtl="0" eaLnBrk="0" fontAlgn="base" hangingPunct="0">
        <a:spcBef>
          <a:spcPct val="20000"/>
        </a:spcBef>
        <a:spcAft>
          <a:spcPct val="0"/>
        </a:spcAft>
        <a:defRPr sz="2400">
          <a:solidFill>
            <a:schemeClr val="tx1"/>
          </a:solidFill>
          <a:latin typeface="+mn-lt"/>
          <a:ea typeface="+mn-ea"/>
        </a:defRPr>
      </a:lvl5pPr>
      <a:lvl6pPr marL="2514600" indent="-228600" algn="ctr" rtl="0" fontAlgn="base">
        <a:spcBef>
          <a:spcPct val="20000"/>
        </a:spcBef>
        <a:spcAft>
          <a:spcPct val="0"/>
        </a:spcAft>
        <a:defRPr sz="2400">
          <a:solidFill>
            <a:schemeClr val="tx1"/>
          </a:solidFill>
          <a:latin typeface="+mn-lt"/>
          <a:ea typeface="+mn-ea"/>
        </a:defRPr>
      </a:lvl6pPr>
      <a:lvl7pPr marL="2971800" indent="-228600" algn="ctr" rtl="0" fontAlgn="base">
        <a:spcBef>
          <a:spcPct val="20000"/>
        </a:spcBef>
        <a:spcAft>
          <a:spcPct val="0"/>
        </a:spcAft>
        <a:defRPr sz="2400">
          <a:solidFill>
            <a:schemeClr val="tx1"/>
          </a:solidFill>
          <a:latin typeface="+mn-lt"/>
          <a:ea typeface="+mn-ea"/>
        </a:defRPr>
      </a:lvl7pPr>
      <a:lvl8pPr marL="3429000" indent="-228600" algn="ctr" rtl="0" fontAlgn="base">
        <a:spcBef>
          <a:spcPct val="20000"/>
        </a:spcBef>
        <a:spcAft>
          <a:spcPct val="0"/>
        </a:spcAft>
        <a:defRPr sz="2400">
          <a:solidFill>
            <a:schemeClr val="tx1"/>
          </a:solidFill>
          <a:latin typeface="+mn-lt"/>
          <a:ea typeface="+mn-ea"/>
        </a:defRPr>
      </a:lvl8pPr>
      <a:lvl9pPr marL="3886200" indent="-228600" algn="ctr" rtl="0" fontAlgn="base">
        <a:spcBef>
          <a:spcPct val="20000"/>
        </a:spcBef>
        <a:spcAft>
          <a:spcPct val="0"/>
        </a:spcAft>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xx3 copy"/>
          <p:cNvPicPr>
            <a:picLocks noChangeAspect="1" noChangeArrowheads="1"/>
          </p:cNvPicPr>
          <p:nvPr/>
        </p:nvPicPr>
        <p:blipFill>
          <a:blip r:embed="rId13"/>
          <a:srcRect/>
          <a:stretch>
            <a:fillRect/>
          </a:stretch>
        </p:blipFill>
        <p:spPr bwMode="auto">
          <a:xfrm>
            <a:off x="0" y="0"/>
            <a:ext cx="9144000" cy="6913563"/>
          </a:xfrm>
          <a:prstGeom prst="rect">
            <a:avLst/>
          </a:prstGeom>
          <a:noFill/>
          <a:ln w="9525">
            <a:noFill/>
            <a:miter lim="800000"/>
            <a:headEnd/>
            <a:tailEnd/>
          </a:ln>
        </p:spPr>
      </p:pic>
      <p:sp>
        <p:nvSpPr>
          <p:cNvPr id="2051" name="Rectangle 3"/>
          <p:cNvSpPr>
            <a:spLocks noGrp="1" noChangeArrowheads="1"/>
          </p:cNvSpPr>
          <p:nvPr>
            <p:ph type="title"/>
          </p:nvPr>
        </p:nvSpPr>
        <p:spPr bwMode="auto">
          <a:xfrm>
            <a:off x="468313" y="1196975"/>
            <a:ext cx="8229600" cy="503238"/>
          </a:xfrm>
          <a:prstGeom prst="rect">
            <a:avLst/>
          </a:prstGeom>
          <a:noFill/>
          <a:ln w="9525">
            <a:noFill/>
            <a:miter lim="800000"/>
            <a:headEnd/>
            <a:tailEnd/>
          </a:ln>
        </p:spPr>
        <p:txBody>
          <a:bodyPr vert="horz" wrap="square" lIns="91440" tIns="0" rIns="91440" bIns="0" numCol="1" anchor="ctr" anchorCtr="1" compatLnSpc="1">
            <a:prstTxWarp prst="textNoShape">
              <a:avLst/>
            </a:prstTxWarp>
          </a:bodyPr>
          <a:lstStyle/>
          <a:p>
            <a:pPr lvl="0"/>
            <a:r>
              <a:rPr lang="de-DE"/>
              <a:t>Titelmasterformat durch Klicken bearbeiten</a:t>
            </a:r>
          </a:p>
        </p:txBody>
      </p:sp>
      <p:sp>
        <p:nvSpPr>
          <p:cNvPr id="2052" name="Rectangle 4"/>
          <p:cNvSpPr>
            <a:spLocks noGrp="1" noChangeArrowheads="1"/>
          </p:cNvSpPr>
          <p:nvPr>
            <p:ph type="body" idx="1"/>
          </p:nvPr>
        </p:nvSpPr>
        <p:spPr bwMode="auto">
          <a:xfrm>
            <a:off x="468313" y="1916113"/>
            <a:ext cx="8229600" cy="3560762"/>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6565"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a:ea typeface="ＭＳ Ｐゴシック" charset="0"/>
                <a:cs typeface="Arial" charset="0"/>
              </a:defRPr>
            </a:lvl1pPr>
          </a:lstStyle>
          <a:p>
            <a:pPr>
              <a:defRPr/>
            </a:pPr>
            <a:endParaRPr lang="de-DE"/>
          </a:p>
        </p:txBody>
      </p:sp>
      <p:sp>
        <p:nvSpPr>
          <p:cNvPr id="66566"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Arial" charset="0"/>
              </a:defRPr>
            </a:lvl1pPr>
          </a:lstStyle>
          <a:p>
            <a:pPr>
              <a:defRPr/>
            </a:pPr>
            <a:endParaRPr lang="de-DE"/>
          </a:p>
        </p:txBody>
      </p:sp>
      <p:sp>
        <p:nvSpPr>
          <p:cNvPr id="66567"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pPr>
              <a:defRPr/>
            </a:pPr>
            <a:fld id="{23E6E528-1556-4ED2-886B-92D15E08CF4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3200">
          <a:solidFill>
            <a:srgbClr val="CC0000"/>
          </a:solidFill>
          <a:latin typeface="+mj-lt"/>
          <a:ea typeface="+mj-ea"/>
          <a:cs typeface="+mj-cs"/>
        </a:defRPr>
      </a:lvl1pPr>
      <a:lvl2pPr algn="ctr" rtl="0" eaLnBrk="0" fontAlgn="base" hangingPunct="0">
        <a:spcBef>
          <a:spcPct val="0"/>
        </a:spcBef>
        <a:spcAft>
          <a:spcPct val="0"/>
        </a:spcAft>
        <a:defRPr sz="3200">
          <a:solidFill>
            <a:srgbClr val="CC0000"/>
          </a:solidFill>
          <a:latin typeface="Arial" charset="0"/>
          <a:ea typeface="ＭＳ Ｐゴシック" charset="0"/>
        </a:defRPr>
      </a:lvl2pPr>
      <a:lvl3pPr algn="ctr" rtl="0" eaLnBrk="0" fontAlgn="base" hangingPunct="0">
        <a:spcBef>
          <a:spcPct val="0"/>
        </a:spcBef>
        <a:spcAft>
          <a:spcPct val="0"/>
        </a:spcAft>
        <a:defRPr sz="3200">
          <a:solidFill>
            <a:srgbClr val="CC0000"/>
          </a:solidFill>
          <a:latin typeface="Arial" charset="0"/>
          <a:ea typeface="ＭＳ Ｐゴシック" charset="0"/>
        </a:defRPr>
      </a:lvl3pPr>
      <a:lvl4pPr algn="ctr" rtl="0" eaLnBrk="0" fontAlgn="base" hangingPunct="0">
        <a:spcBef>
          <a:spcPct val="0"/>
        </a:spcBef>
        <a:spcAft>
          <a:spcPct val="0"/>
        </a:spcAft>
        <a:defRPr sz="3200">
          <a:solidFill>
            <a:srgbClr val="CC0000"/>
          </a:solidFill>
          <a:latin typeface="Arial" charset="0"/>
          <a:ea typeface="ＭＳ Ｐゴシック" charset="0"/>
        </a:defRPr>
      </a:lvl4pPr>
      <a:lvl5pPr algn="ctr" rtl="0" eaLnBrk="0" fontAlgn="base" hangingPunct="0">
        <a:spcBef>
          <a:spcPct val="0"/>
        </a:spcBef>
        <a:spcAft>
          <a:spcPct val="0"/>
        </a:spcAft>
        <a:defRPr sz="3200">
          <a:solidFill>
            <a:srgbClr val="CC0000"/>
          </a:solidFill>
          <a:latin typeface="Arial" charset="0"/>
          <a:ea typeface="ＭＳ Ｐゴシック" charset="0"/>
        </a:defRPr>
      </a:lvl5pPr>
      <a:lvl6pPr marL="457200" algn="ctr" rtl="0" fontAlgn="base">
        <a:spcBef>
          <a:spcPct val="0"/>
        </a:spcBef>
        <a:spcAft>
          <a:spcPct val="0"/>
        </a:spcAft>
        <a:defRPr sz="3200">
          <a:solidFill>
            <a:srgbClr val="CC0000"/>
          </a:solidFill>
          <a:latin typeface="Arial" charset="0"/>
          <a:ea typeface="ＭＳ Ｐゴシック" charset="0"/>
        </a:defRPr>
      </a:lvl6pPr>
      <a:lvl7pPr marL="914400" algn="ctr" rtl="0" fontAlgn="base">
        <a:spcBef>
          <a:spcPct val="0"/>
        </a:spcBef>
        <a:spcAft>
          <a:spcPct val="0"/>
        </a:spcAft>
        <a:defRPr sz="3200">
          <a:solidFill>
            <a:srgbClr val="CC0000"/>
          </a:solidFill>
          <a:latin typeface="Arial" charset="0"/>
          <a:ea typeface="ＭＳ Ｐゴシック" charset="0"/>
        </a:defRPr>
      </a:lvl7pPr>
      <a:lvl8pPr marL="1371600" algn="ctr" rtl="0" fontAlgn="base">
        <a:spcBef>
          <a:spcPct val="0"/>
        </a:spcBef>
        <a:spcAft>
          <a:spcPct val="0"/>
        </a:spcAft>
        <a:defRPr sz="3200">
          <a:solidFill>
            <a:srgbClr val="CC0000"/>
          </a:solidFill>
          <a:latin typeface="Arial" charset="0"/>
          <a:ea typeface="ＭＳ Ｐゴシック" charset="0"/>
        </a:defRPr>
      </a:lvl8pPr>
      <a:lvl9pPr marL="1828800" algn="ctr" rtl="0" fontAlgn="base">
        <a:spcBef>
          <a:spcPct val="0"/>
        </a:spcBef>
        <a:spcAft>
          <a:spcPct val="0"/>
        </a:spcAft>
        <a:defRPr sz="3200">
          <a:solidFill>
            <a:srgbClr val="CC0000"/>
          </a:solidFill>
          <a:latin typeface="Arial" charset="0"/>
          <a:ea typeface="ＭＳ Ｐゴシック" charset="0"/>
        </a:defRPr>
      </a:lvl9pPr>
    </p:titleStyle>
    <p:bodyStyle>
      <a:lvl1pPr marL="90488" indent="20638" algn="l" rtl="0" eaLnBrk="0" fontAlgn="base" hangingPunct="0">
        <a:spcBef>
          <a:spcPct val="20000"/>
        </a:spcBef>
        <a:spcAft>
          <a:spcPct val="0"/>
        </a:spcAft>
        <a:defRPr sz="2400">
          <a:solidFill>
            <a:srgbClr val="1B8EC3"/>
          </a:solidFill>
          <a:latin typeface="+mn-lt"/>
          <a:ea typeface="+mn-ea"/>
          <a:cs typeface="+mn-cs"/>
        </a:defRPr>
      </a:lvl1pPr>
      <a:lvl2pPr marL="850900" indent="-285750" algn="l" rtl="0" eaLnBrk="0" fontAlgn="base" hangingPunct="0">
        <a:spcBef>
          <a:spcPct val="20000"/>
        </a:spcBef>
        <a:spcAft>
          <a:spcPct val="0"/>
        </a:spcAft>
        <a:defRPr>
          <a:solidFill>
            <a:schemeClr val="tx1"/>
          </a:solidFill>
          <a:latin typeface="+mn-lt"/>
          <a:ea typeface="+mn-ea"/>
        </a:defRPr>
      </a:lvl2pPr>
      <a:lvl3pPr marL="1258888" indent="-228600" algn="l" rtl="0" eaLnBrk="0" fontAlgn="base" hangingPunct="0">
        <a:spcBef>
          <a:spcPct val="20000"/>
        </a:spcBef>
        <a:spcAft>
          <a:spcPct val="0"/>
        </a:spcAft>
        <a:defRPr>
          <a:solidFill>
            <a:schemeClr val="tx1"/>
          </a:solidFill>
          <a:latin typeface="+mn-lt"/>
          <a:ea typeface="+mn-ea"/>
        </a:defRPr>
      </a:lvl3pPr>
      <a:lvl4pPr marL="1666875" indent="-228600" algn="l" rtl="0" eaLnBrk="0" fontAlgn="base" hangingPunct="0">
        <a:spcBef>
          <a:spcPct val="20000"/>
        </a:spcBef>
        <a:spcAft>
          <a:spcPct val="0"/>
        </a:spcAft>
        <a:defRPr>
          <a:solidFill>
            <a:schemeClr val="tx1"/>
          </a:solidFill>
          <a:latin typeface="+mn-lt"/>
          <a:ea typeface="+mn-ea"/>
        </a:defRPr>
      </a:lvl4pPr>
      <a:lvl5pPr marL="2074863" indent="-228600" algn="l" rtl="0" eaLnBrk="0" fontAlgn="base" hangingPunct="0">
        <a:spcBef>
          <a:spcPct val="20000"/>
        </a:spcBef>
        <a:spcAft>
          <a:spcPct val="0"/>
        </a:spcAft>
        <a:defRPr>
          <a:solidFill>
            <a:schemeClr val="tx1"/>
          </a:solidFill>
          <a:latin typeface="+mn-lt"/>
          <a:ea typeface="+mn-ea"/>
        </a:defRPr>
      </a:lvl5pPr>
      <a:lvl6pPr marL="2532063" indent="-228600" algn="l" rtl="0" fontAlgn="base">
        <a:spcBef>
          <a:spcPct val="20000"/>
        </a:spcBef>
        <a:spcAft>
          <a:spcPct val="0"/>
        </a:spcAft>
        <a:defRPr>
          <a:solidFill>
            <a:schemeClr val="tx1"/>
          </a:solidFill>
          <a:latin typeface="+mn-lt"/>
          <a:ea typeface="+mn-ea"/>
        </a:defRPr>
      </a:lvl6pPr>
      <a:lvl7pPr marL="2989263" indent="-228600" algn="l" rtl="0" fontAlgn="base">
        <a:spcBef>
          <a:spcPct val="20000"/>
        </a:spcBef>
        <a:spcAft>
          <a:spcPct val="0"/>
        </a:spcAft>
        <a:defRPr>
          <a:solidFill>
            <a:schemeClr val="tx1"/>
          </a:solidFill>
          <a:latin typeface="+mn-lt"/>
          <a:ea typeface="+mn-ea"/>
        </a:defRPr>
      </a:lvl7pPr>
      <a:lvl8pPr marL="3446463" indent="-228600" algn="l" rtl="0" fontAlgn="base">
        <a:spcBef>
          <a:spcPct val="20000"/>
        </a:spcBef>
        <a:spcAft>
          <a:spcPct val="0"/>
        </a:spcAft>
        <a:defRPr>
          <a:solidFill>
            <a:schemeClr val="tx1"/>
          </a:solidFill>
          <a:latin typeface="+mn-lt"/>
          <a:ea typeface="+mn-ea"/>
        </a:defRPr>
      </a:lvl8pPr>
      <a:lvl9pPr marL="3903663" indent="-228600" algn="l" rtl="0" fontAlgn="base">
        <a:spcBef>
          <a:spcPct val="20000"/>
        </a:spcBef>
        <a:spcAft>
          <a:spcPct val="0"/>
        </a:spcAft>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xx4"/>
          <p:cNvPicPr>
            <a:picLocks noChangeAspect="1" noChangeArrowheads="1"/>
          </p:cNvPicPr>
          <p:nvPr/>
        </p:nvPicPr>
        <p:blipFill>
          <a:blip r:embed="rId14"/>
          <a:srcRect/>
          <a:stretch>
            <a:fillRect/>
          </a:stretch>
        </p:blipFill>
        <p:spPr bwMode="auto">
          <a:xfrm>
            <a:off x="0" y="0"/>
            <a:ext cx="9144000" cy="6911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468313" y="1196975"/>
            <a:ext cx="8229600" cy="503238"/>
          </a:xfrm>
          <a:prstGeom prst="rect">
            <a:avLst/>
          </a:prstGeom>
          <a:noFill/>
          <a:ln w="9525">
            <a:noFill/>
            <a:miter lim="800000"/>
            <a:headEnd/>
            <a:tailEnd/>
          </a:ln>
        </p:spPr>
        <p:txBody>
          <a:bodyPr vert="horz" wrap="square" lIns="91440" tIns="0" rIns="91440" bIns="0" numCol="1" anchor="ctr" anchorCtr="1" compatLnSpc="1">
            <a:prstTxWarp prst="textNoShape">
              <a:avLst/>
            </a:prstTxWarp>
          </a:bodyPr>
          <a:lstStyle/>
          <a:p>
            <a:pPr lvl="0"/>
            <a:r>
              <a:rPr lang="de-DE"/>
              <a:t>Titelmasterformat durch Klicken bearbeiten</a:t>
            </a:r>
          </a:p>
        </p:txBody>
      </p:sp>
      <p:sp>
        <p:nvSpPr>
          <p:cNvPr id="3076" name="Rectangle 4"/>
          <p:cNvSpPr>
            <a:spLocks noGrp="1" noChangeArrowheads="1"/>
          </p:cNvSpPr>
          <p:nvPr>
            <p:ph type="body" idx="1"/>
          </p:nvPr>
        </p:nvSpPr>
        <p:spPr bwMode="auto">
          <a:xfrm>
            <a:off x="468313" y="1916113"/>
            <a:ext cx="8229600" cy="3560762"/>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3926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a:ea typeface="ＭＳ Ｐゴシック" charset="0"/>
                <a:cs typeface="Arial" charset="0"/>
              </a:defRPr>
            </a:lvl1pPr>
          </a:lstStyle>
          <a:p>
            <a:pPr>
              <a:defRPr/>
            </a:pPr>
            <a:endParaRPr lang="de-DE"/>
          </a:p>
        </p:txBody>
      </p:sp>
      <p:sp>
        <p:nvSpPr>
          <p:cNvPr id="13927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Arial" charset="0"/>
              </a:defRPr>
            </a:lvl1pPr>
          </a:lstStyle>
          <a:p>
            <a:pPr>
              <a:defRPr/>
            </a:pPr>
            <a:endParaRPr lang="de-DE"/>
          </a:p>
        </p:txBody>
      </p:sp>
      <p:sp>
        <p:nvSpPr>
          <p:cNvPr id="13927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pPr>
              <a:defRPr/>
            </a:pPr>
            <a:fld id="{5793FF1F-BD30-4080-8075-21FBBF1A639A}"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rtl="0" eaLnBrk="0" fontAlgn="base" hangingPunct="0">
        <a:spcBef>
          <a:spcPct val="0"/>
        </a:spcBef>
        <a:spcAft>
          <a:spcPct val="0"/>
        </a:spcAft>
        <a:defRPr sz="3200">
          <a:solidFill>
            <a:srgbClr val="CC0000"/>
          </a:solidFill>
          <a:latin typeface="+mj-lt"/>
          <a:ea typeface="+mj-ea"/>
          <a:cs typeface="+mj-cs"/>
        </a:defRPr>
      </a:lvl1pPr>
      <a:lvl2pPr algn="ctr" rtl="0" eaLnBrk="0" fontAlgn="base" hangingPunct="0">
        <a:spcBef>
          <a:spcPct val="0"/>
        </a:spcBef>
        <a:spcAft>
          <a:spcPct val="0"/>
        </a:spcAft>
        <a:defRPr sz="3200">
          <a:solidFill>
            <a:srgbClr val="CC0000"/>
          </a:solidFill>
          <a:latin typeface="Arial" charset="0"/>
          <a:ea typeface="ＭＳ Ｐゴシック" charset="0"/>
        </a:defRPr>
      </a:lvl2pPr>
      <a:lvl3pPr algn="ctr" rtl="0" eaLnBrk="0" fontAlgn="base" hangingPunct="0">
        <a:spcBef>
          <a:spcPct val="0"/>
        </a:spcBef>
        <a:spcAft>
          <a:spcPct val="0"/>
        </a:spcAft>
        <a:defRPr sz="3200">
          <a:solidFill>
            <a:srgbClr val="CC0000"/>
          </a:solidFill>
          <a:latin typeface="Arial" charset="0"/>
          <a:ea typeface="ＭＳ Ｐゴシック" charset="0"/>
        </a:defRPr>
      </a:lvl3pPr>
      <a:lvl4pPr algn="ctr" rtl="0" eaLnBrk="0" fontAlgn="base" hangingPunct="0">
        <a:spcBef>
          <a:spcPct val="0"/>
        </a:spcBef>
        <a:spcAft>
          <a:spcPct val="0"/>
        </a:spcAft>
        <a:defRPr sz="3200">
          <a:solidFill>
            <a:srgbClr val="CC0000"/>
          </a:solidFill>
          <a:latin typeface="Arial" charset="0"/>
          <a:ea typeface="ＭＳ Ｐゴシック" charset="0"/>
        </a:defRPr>
      </a:lvl4pPr>
      <a:lvl5pPr algn="ctr" rtl="0" eaLnBrk="0" fontAlgn="base" hangingPunct="0">
        <a:spcBef>
          <a:spcPct val="0"/>
        </a:spcBef>
        <a:spcAft>
          <a:spcPct val="0"/>
        </a:spcAft>
        <a:defRPr sz="3200">
          <a:solidFill>
            <a:srgbClr val="CC0000"/>
          </a:solidFill>
          <a:latin typeface="Arial" charset="0"/>
          <a:ea typeface="ＭＳ Ｐゴシック" charset="0"/>
        </a:defRPr>
      </a:lvl5pPr>
      <a:lvl6pPr marL="457200" algn="ctr" rtl="0" fontAlgn="base">
        <a:spcBef>
          <a:spcPct val="0"/>
        </a:spcBef>
        <a:spcAft>
          <a:spcPct val="0"/>
        </a:spcAft>
        <a:defRPr sz="3200">
          <a:solidFill>
            <a:srgbClr val="CC0000"/>
          </a:solidFill>
          <a:latin typeface="Arial" charset="0"/>
          <a:ea typeface="ＭＳ Ｐゴシック" charset="0"/>
        </a:defRPr>
      </a:lvl6pPr>
      <a:lvl7pPr marL="914400" algn="ctr" rtl="0" fontAlgn="base">
        <a:spcBef>
          <a:spcPct val="0"/>
        </a:spcBef>
        <a:spcAft>
          <a:spcPct val="0"/>
        </a:spcAft>
        <a:defRPr sz="3200">
          <a:solidFill>
            <a:srgbClr val="CC0000"/>
          </a:solidFill>
          <a:latin typeface="Arial" charset="0"/>
          <a:ea typeface="ＭＳ Ｐゴシック" charset="0"/>
        </a:defRPr>
      </a:lvl7pPr>
      <a:lvl8pPr marL="1371600" algn="ctr" rtl="0" fontAlgn="base">
        <a:spcBef>
          <a:spcPct val="0"/>
        </a:spcBef>
        <a:spcAft>
          <a:spcPct val="0"/>
        </a:spcAft>
        <a:defRPr sz="3200">
          <a:solidFill>
            <a:srgbClr val="CC0000"/>
          </a:solidFill>
          <a:latin typeface="Arial" charset="0"/>
          <a:ea typeface="ＭＳ Ｐゴシック" charset="0"/>
        </a:defRPr>
      </a:lvl8pPr>
      <a:lvl9pPr marL="1828800" algn="ctr" rtl="0" fontAlgn="base">
        <a:spcBef>
          <a:spcPct val="0"/>
        </a:spcBef>
        <a:spcAft>
          <a:spcPct val="0"/>
        </a:spcAft>
        <a:defRPr sz="3200">
          <a:solidFill>
            <a:srgbClr val="CC0000"/>
          </a:solidFill>
          <a:latin typeface="Arial" charset="0"/>
          <a:ea typeface="ＭＳ Ｐゴシック" charset="0"/>
        </a:defRPr>
      </a:lvl9pPr>
    </p:titleStyle>
    <p:bodyStyle>
      <a:lvl1pPr marL="90488" indent="20638" algn="l" rtl="0" eaLnBrk="0" fontAlgn="base" hangingPunct="0">
        <a:spcBef>
          <a:spcPct val="20000"/>
        </a:spcBef>
        <a:spcAft>
          <a:spcPct val="0"/>
        </a:spcAft>
        <a:defRPr sz="2400">
          <a:solidFill>
            <a:srgbClr val="1B8EC3"/>
          </a:solidFill>
          <a:latin typeface="+mn-lt"/>
          <a:ea typeface="+mn-ea"/>
          <a:cs typeface="+mn-cs"/>
        </a:defRPr>
      </a:lvl1pPr>
      <a:lvl2pPr marL="850900" indent="-285750" algn="l" rtl="0" eaLnBrk="0" fontAlgn="base" hangingPunct="0">
        <a:spcBef>
          <a:spcPct val="20000"/>
        </a:spcBef>
        <a:spcAft>
          <a:spcPct val="0"/>
        </a:spcAft>
        <a:defRPr>
          <a:solidFill>
            <a:schemeClr val="tx1"/>
          </a:solidFill>
          <a:latin typeface="+mn-lt"/>
          <a:ea typeface="+mn-ea"/>
        </a:defRPr>
      </a:lvl2pPr>
      <a:lvl3pPr marL="1258888" indent="-228600" algn="l" rtl="0" eaLnBrk="0" fontAlgn="base" hangingPunct="0">
        <a:spcBef>
          <a:spcPct val="20000"/>
        </a:spcBef>
        <a:spcAft>
          <a:spcPct val="0"/>
        </a:spcAft>
        <a:defRPr>
          <a:solidFill>
            <a:schemeClr val="tx1"/>
          </a:solidFill>
          <a:latin typeface="+mn-lt"/>
          <a:ea typeface="+mn-ea"/>
        </a:defRPr>
      </a:lvl3pPr>
      <a:lvl4pPr marL="1666875" indent="-228600" algn="l" rtl="0" eaLnBrk="0" fontAlgn="base" hangingPunct="0">
        <a:spcBef>
          <a:spcPct val="20000"/>
        </a:spcBef>
        <a:spcAft>
          <a:spcPct val="0"/>
        </a:spcAft>
        <a:defRPr>
          <a:solidFill>
            <a:schemeClr val="tx1"/>
          </a:solidFill>
          <a:latin typeface="+mn-lt"/>
          <a:ea typeface="+mn-ea"/>
        </a:defRPr>
      </a:lvl4pPr>
      <a:lvl5pPr marL="2074863" indent="-228600" algn="l" rtl="0" eaLnBrk="0" fontAlgn="base" hangingPunct="0">
        <a:spcBef>
          <a:spcPct val="20000"/>
        </a:spcBef>
        <a:spcAft>
          <a:spcPct val="0"/>
        </a:spcAft>
        <a:defRPr>
          <a:solidFill>
            <a:schemeClr val="tx1"/>
          </a:solidFill>
          <a:latin typeface="+mn-lt"/>
          <a:ea typeface="+mn-ea"/>
        </a:defRPr>
      </a:lvl5pPr>
      <a:lvl6pPr marL="2532063" indent="-228600" algn="l" rtl="0" fontAlgn="base">
        <a:spcBef>
          <a:spcPct val="20000"/>
        </a:spcBef>
        <a:spcAft>
          <a:spcPct val="0"/>
        </a:spcAft>
        <a:defRPr>
          <a:solidFill>
            <a:schemeClr val="tx1"/>
          </a:solidFill>
          <a:latin typeface="+mn-lt"/>
          <a:ea typeface="+mn-ea"/>
        </a:defRPr>
      </a:lvl6pPr>
      <a:lvl7pPr marL="2989263" indent="-228600" algn="l" rtl="0" fontAlgn="base">
        <a:spcBef>
          <a:spcPct val="20000"/>
        </a:spcBef>
        <a:spcAft>
          <a:spcPct val="0"/>
        </a:spcAft>
        <a:defRPr>
          <a:solidFill>
            <a:schemeClr val="tx1"/>
          </a:solidFill>
          <a:latin typeface="+mn-lt"/>
          <a:ea typeface="+mn-ea"/>
        </a:defRPr>
      </a:lvl7pPr>
      <a:lvl8pPr marL="3446463" indent="-228600" algn="l" rtl="0" fontAlgn="base">
        <a:spcBef>
          <a:spcPct val="20000"/>
        </a:spcBef>
        <a:spcAft>
          <a:spcPct val="0"/>
        </a:spcAft>
        <a:defRPr>
          <a:solidFill>
            <a:schemeClr val="tx1"/>
          </a:solidFill>
          <a:latin typeface="+mn-lt"/>
          <a:ea typeface="+mn-ea"/>
        </a:defRPr>
      </a:lvl8pPr>
      <a:lvl9pPr marL="3903663" indent="-228600" algn="l" rtl="0" fontAlgn="base">
        <a:spcBef>
          <a:spcPct val="20000"/>
        </a:spcBef>
        <a:spcAft>
          <a:spcPct val="0"/>
        </a:spcAft>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xfrm>
            <a:off x="3708400" y="6237288"/>
            <a:ext cx="5013325" cy="476250"/>
          </a:xfrm>
          <a:noFill/>
          <a:ln>
            <a:miter lim="800000"/>
            <a:headEnd/>
            <a:tailEnd/>
          </a:ln>
        </p:spPr>
        <p:txBody>
          <a:bodyPr/>
          <a:lstStyle/>
          <a:p>
            <a:r>
              <a:rPr lang="de-DE" sz="2000">
                <a:solidFill>
                  <a:schemeClr val="bg1"/>
                </a:solidFill>
              </a:rPr>
              <a:t>Turning Information into Knowledge</a:t>
            </a:r>
          </a:p>
        </p:txBody>
      </p:sp>
      <p:sp>
        <p:nvSpPr>
          <p:cNvPr id="5123" name="Rectangle 4"/>
          <p:cNvSpPr>
            <a:spLocks noGrp="1" noChangeArrowheads="1"/>
          </p:cNvSpPr>
          <p:nvPr>
            <p:ph type="title"/>
          </p:nvPr>
        </p:nvSpPr>
        <p:spPr/>
        <p:txBody>
          <a:bodyPr/>
          <a:lstStyle/>
          <a:p>
            <a:pPr eaLnBrk="1" hangingPunct="1"/>
            <a:r>
              <a:rPr lang="de-CH"/>
              <a:t>InfoCodex AG </a:t>
            </a:r>
            <a:r>
              <a:rPr lang="de-CH" i="1"/>
              <a:t>Semantic Technologies</a:t>
            </a:r>
            <a:endParaRPr lang="de-DE" i="1"/>
          </a:p>
        </p:txBody>
      </p:sp>
      <p:sp>
        <p:nvSpPr>
          <p:cNvPr id="5124" name="Rectangle 5"/>
          <p:cNvSpPr>
            <a:spLocks noGrp="1" noChangeArrowheads="1"/>
          </p:cNvSpPr>
          <p:nvPr>
            <p:ph type="body" idx="1"/>
          </p:nvPr>
        </p:nvSpPr>
        <p:spPr/>
        <p:txBody>
          <a:bodyPr/>
          <a:lstStyle/>
          <a:p>
            <a:pPr eaLnBrk="1" hangingPunct="1"/>
            <a:r>
              <a:rPr lang="en-GB"/>
              <a:t>  </a:t>
            </a:r>
            <a:r>
              <a:rPr lang="en-GB" sz="2800"/>
              <a:t>Competitive Intelligence</a:t>
            </a:r>
            <a:endParaRPr lang="en-GB" sz="2800" b="0"/>
          </a:p>
          <a:p>
            <a:pPr eaLnBrk="1" hangingPunct="1"/>
            <a:endParaRPr lang="en-GB" b="0"/>
          </a:p>
          <a:p>
            <a:pPr eaLnBrk="1" hangingPunct="1"/>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593725" y="633413"/>
            <a:ext cx="8166100" cy="571500"/>
          </a:xfrm>
        </p:spPr>
        <p:txBody>
          <a:bodyPr/>
          <a:lstStyle/>
          <a:p>
            <a:r>
              <a:rPr lang="de-CH"/>
              <a:t> </a:t>
            </a:r>
            <a:br>
              <a:rPr lang="de-CH"/>
            </a:br>
            <a:endParaRPr lang="de-CH"/>
          </a:p>
        </p:txBody>
      </p:sp>
      <p:sp>
        <p:nvSpPr>
          <p:cNvPr id="16387" name="Textplatzhalter 2"/>
          <p:cNvSpPr>
            <a:spLocks noGrp="1"/>
          </p:cNvSpPr>
          <p:nvPr>
            <p:ph type="body" idx="13"/>
          </p:nvPr>
        </p:nvSpPr>
        <p:spPr>
          <a:xfrm>
            <a:off x="611560" y="1340768"/>
            <a:ext cx="8166100" cy="576263"/>
          </a:xfrm>
        </p:spPr>
        <p:txBody>
          <a:bodyPr/>
          <a:lstStyle/>
          <a:p>
            <a:pPr>
              <a:spcBef>
                <a:spcPct val="0"/>
              </a:spcBef>
            </a:pPr>
            <a:r>
              <a:rPr lang="en-US" sz="3200" dirty="0">
                <a:solidFill>
                  <a:srgbClr val="CC0000"/>
                </a:solidFill>
              </a:rPr>
              <a:t>Difficulties in the Market Monitoring</a:t>
            </a:r>
            <a:endParaRPr lang="de-CH" sz="3200" dirty="0">
              <a:solidFill>
                <a:srgbClr val="CC0000"/>
              </a:solidFill>
            </a:endParaRPr>
          </a:p>
        </p:txBody>
      </p:sp>
      <p:sp>
        <p:nvSpPr>
          <p:cNvPr id="16388" name="Inhaltsplatzhalter 3"/>
          <p:cNvSpPr>
            <a:spLocks noGrp="1"/>
          </p:cNvSpPr>
          <p:nvPr>
            <p:ph sz="quarter" idx="14"/>
          </p:nvPr>
        </p:nvSpPr>
        <p:spPr>
          <a:xfrm>
            <a:off x="611188" y="2133600"/>
            <a:ext cx="8166100" cy="4079875"/>
          </a:xfrm>
        </p:spPr>
        <p:txBody>
          <a:bodyPr/>
          <a:lstStyle/>
          <a:p>
            <a:pPr>
              <a:spcBef>
                <a:spcPts val="1063"/>
              </a:spcBef>
            </a:pPr>
            <a:r>
              <a:rPr lang="en-US" dirty="0">
                <a:solidFill>
                  <a:schemeClr val="accent2">
                    <a:lumMod val="60000"/>
                    <a:lumOff val="40000"/>
                  </a:schemeClr>
                </a:solidFill>
              </a:rPr>
              <a:t>The true secret service scandal</a:t>
            </a:r>
            <a:r>
              <a:rPr lang="de-DE" b="1" dirty="0">
                <a:solidFill>
                  <a:schemeClr val="accent2">
                    <a:lumMod val="60000"/>
                    <a:lumOff val="40000"/>
                  </a:schemeClr>
                </a:solidFill>
              </a:rPr>
              <a:t> </a:t>
            </a:r>
            <a:endParaRPr lang="de-CH" dirty="0">
              <a:solidFill>
                <a:schemeClr val="accent2">
                  <a:lumMod val="60000"/>
                  <a:lumOff val="40000"/>
                </a:schemeClr>
              </a:solidFill>
            </a:endParaRPr>
          </a:p>
          <a:p>
            <a:pPr>
              <a:spcBef>
                <a:spcPts val="1063"/>
              </a:spcBef>
            </a:pPr>
            <a:r>
              <a:rPr lang="de-DE" sz="1600" i="1" dirty="0"/>
              <a:t>NZZ , 25. Jan. 2014, Eric </a:t>
            </a:r>
            <a:r>
              <a:rPr lang="de-DE" sz="1600" i="1" dirty="0" err="1"/>
              <a:t>Gujer</a:t>
            </a:r>
            <a:endParaRPr lang="de-DE" sz="1600" i="1" dirty="0"/>
          </a:p>
          <a:p>
            <a:pPr>
              <a:spcBef>
                <a:spcPts val="1063"/>
              </a:spcBef>
            </a:pPr>
            <a:r>
              <a:rPr lang="en-US" dirty="0"/>
              <a:t>“America's intelligence services are considered to be insatiable data leeches. But they drown in the flood of information that they no longer dominate. The benefits of their work is therefore often doubtful.” </a:t>
            </a:r>
          </a:p>
          <a:p>
            <a:pPr>
              <a:spcBef>
                <a:spcPts val="1063"/>
              </a:spcBef>
            </a:pPr>
            <a:r>
              <a:rPr lang="de-CH" dirty="0"/>
              <a:t>→ </a:t>
            </a:r>
            <a:r>
              <a:rPr lang="de-CH" dirty="0">
                <a:solidFill>
                  <a:srgbClr val="CC0000"/>
                </a:solidFill>
              </a:rPr>
              <a:t>“</a:t>
            </a:r>
            <a:r>
              <a:rPr lang="en-US" sz="2800" dirty="0">
                <a:solidFill>
                  <a:srgbClr val="CC0000"/>
                </a:solidFill>
              </a:rPr>
              <a:t>Not the gathering of information, but its analysis and evaluation is the real bottleneck.”</a:t>
            </a:r>
            <a:endParaRPr lang="de-CH" dirty="0">
              <a:solidFill>
                <a:srgbClr val="CC0000"/>
              </a:solidFill>
            </a:endParaRPr>
          </a:p>
        </p:txBody>
      </p:sp>
      <p:sp>
        <p:nvSpPr>
          <p:cNvPr id="16389" name="Textplatzhalter 4"/>
          <p:cNvSpPr>
            <a:spLocks noGrp="1"/>
          </p:cNvSpPr>
          <p:nvPr>
            <p:ph type="body" idx="15"/>
          </p:nvPr>
        </p:nvSpPr>
        <p:spPr>
          <a:xfrm>
            <a:off x="593725" y="6373813"/>
            <a:ext cx="8166100" cy="365125"/>
          </a:xfrm>
        </p:spPr>
        <p:txBody>
          <a:bodyPr/>
          <a:lstStyle/>
          <a:p>
            <a:pPr>
              <a:spcBef>
                <a:spcPts val="75"/>
              </a:spcBef>
            </a:pPr>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r>
              <a:rPr lang="de-CH"/>
              <a:t>Market Intelligence: Information Sources</a:t>
            </a:r>
            <a:endParaRPr lang="de-DE"/>
          </a:p>
        </p:txBody>
      </p:sp>
      <p:sp>
        <p:nvSpPr>
          <p:cNvPr id="17411" name="Rectangle 3"/>
          <p:cNvSpPr>
            <a:spLocks noGrp="1" noChangeArrowheads="1"/>
          </p:cNvSpPr>
          <p:nvPr>
            <p:ph type="body" idx="1"/>
          </p:nvPr>
        </p:nvSpPr>
        <p:spPr>
          <a:xfrm>
            <a:off x="468313" y="1916113"/>
            <a:ext cx="5183187" cy="3560762"/>
          </a:xfrm>
          <a:noFill/>
        </p:spPr>
        <p:txBody>
          <a:bodyPr/>
          <a:lstStyle/>
          <a:p>
            <a:r>
              <a:rPr lang="en-GB"/>
              <a:t>Overview the information flood</a:t>
            </a:r>
            <a:endParaRPr lang="de-DE"/>
          </a:p>
        </p:txBody>
      </p:sp>
      <p:sp>
        <p:nvSpPr>
          <p:cNvPr id="17412" name="Rectangle 5"/>
          <p:cNvSpPr>
            <a:spLocks noChangeArrowheads="1"/>
          </p:cNvSpPr>
          <p:nvPr/>
        </p:nvSpPr>
        <p:spPr bwMode="auto">
          <a:xfrm>
            <a:off x="611188" y="2492375"/>
            <a:ext cx="3673475" cy="2736850"/>
          </a:xfrm>
          <a:prstGeom prst="rect">
            <a:avLst/>
          </a:prstGeom>
          <a:noFill/>
          <a:ln w="9525">
            <a:noFill/>
            <a:miter lim="800000"/>
            <a:headEnd/>
            <a:tailEnd/>
          </a:ln>
        </p:spPr>
        <p:txBody>
          <a:bodyPr/>
          <a:lstStyle/>
          <a:p>
            <a:pPr marL="182563" indent="-182563">
              <a:spcBef>
                <a:spcPct val="20000"/>
              </a:spcBef>
              <a:tabLst>
                <a:tab pos="265113" algn="l"/>
              </a:tabLst>
            </a:pPr>
            <a:r>
              <a:rPr lang="en-GB">
                <a:cs typeface="Arial" charset="0"/>
              </a:rPr>
              <a:t>Define interesting data sources </a:t>
            </a:r>
          </a:p>
          <a:p>
            <a:pPr marL="182563" indent="-182563">
              <a:spcBef>
                <a:spcPct val="20000"/>
              </a:spcBef>
              <a:buFontTx/>
              <a:buChar char="•"/>
              <a:tabLst>
                <a:tab pos="265113" algn="l"/>
              </a:tabLst>
            </a:pPr>
            <a:r>
              <a:rPr lang="en-GB">
                <a:cs typeface="Arial" charset="0"/>
              </a:rPr>
              <a:t>Websites</a:t>
            </a:r>
          </a:p>
          <a:p>
            <a:pPr marL="182563" indent="-182563">
              <a:spcBef>
                <a:spcPct val="20000"/>
              </a:spcBef>
              <a:buFontTx/>
              <a:buChar char="•"/>
              <a:tabLst>
                <a:tab pos="265113" algn="l"/>
              </a:tabLst>
            </a:pPr>
            <a:r>
              <a:rPr lang="en-GB">
                <a:cs typeface="Arial" charset="0"/>
              </a:rPr>
              <a:t>Internet Databases</a:t>
            </a:r>
          </a:p>
          <a:p>
            <a:pPr marL="182563" indent="-182563">
              <a:spcBef>
                <a:spcPct val="20000"/>
              </a:spcBef>
              <a:buFontTx/>
              <a:buChar char="•"/>
              <a:tabLst>
                <a:tab pos="265113" algn="l"/>
              </a:tabLst>
            </a:pPr>
            <a:r>
              <a:rPr lang="en-GB">
                <a:cs typeface="Arial" charset="0"/>
              </a:rPr>
              <a:t>Search Engine Requests</a:t>
            </a:r>
          </a:p>
          <a:p>
            <a:pPr marL="182563" indent="-182563">
              <a:spcBef>
                <a:spcPct val="20000"/>
              </a:spcBef>
              <a:buFontTx/>
              <a:buChar char="•"/>
              <a:tabLst>
                <a:tab pos="265113" algn="l"/>
              </a:tabLst>
            </a:pPr>
            <a:r>
              <a:rPr lang="en-GB">
                <a:cs typeface="Arial" charset="0"/>
              </a:rPr>
              <a:t>RSS feeds</a:t>
            </a:r>
          </a:p>
          <a:p>
            <a:pPr marL="182563" indent="-182563">
              <a:spcBef>
                <a:spcPct val="20000"/>
              </a:spcBef>
              <a:buFontTx/>
              <a:buChar char="•"/>
              <a:tabLst>
                <a:tab pos="265113" algn="l"/>
              </a:tabLst>
            </a:pPr>
            <a:r>
              <a:rPr lang="en-GB">
                <a:cs typeface="Arial" charset="0"/>
              </a:rPr>
              <a:t>File servers</a:t>
            </a:r>
          </a:p>
          <a:p>
            <a:pPr marL="182563" indent="-182563">
              <a:spcBef>
                <a:spcPct val="20000"/>
              </a:spcBef>
              <a:buFontTx/>
              <a:buChar char="•"/>
              <a:tabLst>
                <a:tab pos="265113" algn="l"/>
              </a:tabLst>
            </a:pPr>
            <a:r>
              <a:rPr lang="en-GB">
                <a:cs typeface="Arial" charset="0"/>
              </a:rPr>
              <a:t>E-Mails</a:t>
            </a:r>
          </a:p>
          <a:p>
            <a:pPr marL="182563" indent="-182563">
              <a:spcBef>
                <a:spcPct val="20000"/>
              </a:spcBef>
              <a:buFontTx/>
              <a:buChar char="•"/>
              <a:tabLst>
                <a:tab pos="265113" algn="l"/>
              </a:tabLst>
            </a:pPr>
            <a:r>
              <a:rPr lang="en-GB">
                <a:cs typeface="Arial" charset="0"/>
              </a:rPr>
              <a:t>…</a:t>
            </a:r>
            <a:br>
              <a:rPr lang="en-GB">
                <a:cs typeface="Arial" charset="0"/>
              </a:rPr>
            </a:br>
            <a:endParaRPr lang="en-GB">
              <a:cs typeface="Arial" charset="0"/>
            </a:endParaRPr>
          </a:p>
        </p:txBody>
      </p:sp>
      <p:pic>
        <p:nvPicPr>
          <p:cNvPr id="17413" name="Picture 5" descr="MI_DataSources_e"/>
          <p:cNvPicPr>
            <a:picLocks noChangeAspect="1" noChangeArrowheads="1"/>
          </p:cNvPicPr>
          <p:nvPr/>
        </p:nvPicPr>
        <p:blipFill>
          <a:blip r:embed="rId3"/>
          <a:srcRect/>
          <a:stretch>
            <a:fillRect/>
          </a:stretch>
        </p:blipFill>
        <p:spPr bwMode="auto">
          <a:xfrm>
            <a:off x="2195513" y="4076700"/>
            <a:ext cx="2327275" cy="2376488"/>
          </a:xfrm>
          <a:prstGeom prst="rect">
            <a:avLst/>
          </a:prstGeom>
          <a:noFill/>
          <a:ln w="9525">
            <a:noFill/>
            <a:miter lim="800000"/>
            <a:headEnd/>
            <a:tailEnd/>
          </a:ln>
        </p:spPr>
      </p:pic>
      <p:sp>
        <p:nvSpPr>
          <p:cNvPr id="105478" name="Rectangle 5"/>
          <p:cNvSpPr>
            <a:spLocks noChangeArrowheads="1"/>
          </p:cNvSpPr>
          <p:nvPr/>
        </p:nvSpPr>
        <p:spPr bwMode="auto">
          <a:xfrm>
            <a:off x="4643438" y="2492375"/>
            <a:ext cx="3887787" cy="2736850"/>
          </a:xfrm>
          <a:prstGeom prst="rect">
            <a:avLst/>
          </a:prstGeom>
          <a:noFill/>
          <a:ln w="9525">
            <a:noFill/>
            <a:miter lim="800000"/>
            <a:headEnd/>
            <a:tailEnd/>
          </a:ln>
        </p:spPr>
        <p:txBody>
          <a:bodyPr/>
          <a:lstStyle/>
          <a:p>
            <a:pPr>
              <a:spcBef>
                <a:spcPct val="20000"/>
              </a:spcBef>
              <a:tabLst>
                <a:tab pos="265113" algn="l"/>
              </a:tabLst>
            </a:pPr>
            <a:r>
              <a:rPr lang="en-GB">
                <a:cs typeface="Arial" charset="0"/>
              </a:rPr>
              <a:t>… and InfoCodex generates fully automatic a categorized overview of the content</a:t>
            </a:r>
          </a:p>
        </p:txBody>
      </p:sp>
      <p:pic>
        <p:nvPicPr>
          <p:cNvPr id="105479" name="Picture 7" descr="MI_HeatMap_e"/>
          <p:cNvPicPr>
            <a:picLocks noChangeAspect="1" noChangeArrowheads="1"/>
          </p:cNvPicPr>
          <p:nvPr/>
        </p:nvPicPr>
        <p:blipFill>
          <a:blip r:embed="rId4"/>
          <a:srcRect/>
          <a:stretch>
            <a:fillRect/>
          </a:stretch>
        </p:blipFill>
        <p:spPr bwMode="auto">
          <a:xfrm>
            <a:off x="4643438" y="3500438"/>
            <a:ext cx="4103687" cy="301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anim calcmode="lin" valueType="num">
                                      <p:cBhvr additive="base">
                                        <p:cTn id="7" dur="500" fill="hold"/>
                                        <p:tgtEl>
                                          <p:spTgt spid="105478"/>
                                        </p:tgtEl>
                                        <p:attrNameLst>
                                          <p:attrName>ppt_x</p:attrName>
                                        </p:attrNameLst>
                                      </p:cBhvr>
                                      <p:tavLst>
                                        <p:tav tm="0">
                                          <p:val>
                                            <p:strVal val="1+#ppt_w/2"/>
                                          </p:val>
                                        </p:tav>
                                        <p:tav tm="100000">
                                          <p:val>
                                            <p:strVal val="#ppt_x"/>
                                          </p:val>
                                        </p:tav>
                                      </p:tavLst>
                                    </p:anim>
                                    <p:anim calcmode="lin" valueType="num">
                                      <p:cBhvr additive="base">
                                        <p:cTn id="8" dur="500" fill="hold"/>
                                        <p:tgtEl>
                                          <p:spTgt spid="10547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5479"/>
                                        </p:tgtEl>
                                        <p:attrNameLst>
                                          <p:attrName>style.visibility</p:attrName>
                                        </p:attrNameLst>
                                      </p:cBhvr>
                                      <p:to>
                                        <p:strVal val="visible"/>
                                      </p:to>
                                    </p:set>
                                    <p:anim calcmode="lin" valueType="num">
                                      <p:cBhvr additive="base">
                                        <p:cTn id="11" dur="500" fill="hold"/>
                                        <p:tgtEl>
                                          <p:spTgt spid="105479"/>
                                        </p:tgtEl>
                                        <p:attrNameLst>
                                          <p:attrName>ppt_x</p:attrName>
                                        </p:attrNameLst>
                                      </p:cBhvr>
                                      <p:tavLst>
                                        <p:tav tm="0">
                                          <p:val>
                                            <p:strVal val="1+#ppt_w/2"/>
                                          </p:val>
                                        </p:tav>
                                        <p:tav tm="100000">
                                          <p:val>
                                            <p:strVal val="#ppt_x"/>
                                          </p:val>
                                        </p:tav>
                                      </p:tavLst>
                                    </p:anim>
                                    <p:anim calcmode="lin" valueType="num">
                                      <p:cBhvr additive="base">
                                        <p:cTn id="12" dur="500" fill="hold"/>
                                        <p:tgtEl>
                                          <p:spTgt spid="1054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de-CH"/>
              <a:t>Market Intelligence: Concept Filters</a:t>
            </a:r>
            <a:endParaRPr lang="de-DE"/>
          </a:p>
        </p:txBody>
      </p:sp>
      <p:sp>
        <p:nvSpPr>
          <p:cNvPr id="18435" name="Rectangle 3"/>
          <p:cNvSpPr>
            <a:spLocks noGrp="1" noChangeArrowheads="1"/>
          </p:cNvSpPr>
          <p:nvPr>
            <p:ph type="body" idx="1"/>
          </p:nvPr>
        </p:nvSpPr>
        <p:spPr>
          <a:xfrm>
            <a:off x="468313" y="1916113"/>
            <a:ext cx="5183187" cy="3560762"/>
          </a:xfrm>
          <a:noFill/>
        </p:spPr>
        <p:txBody>
          <a:bodyPr/>
          <a:lstStyle/>
          <a:p>
            <a:r>
              <a:rPr lang="en-GB"/>
              <a:t>Set your concept filters</a:t>
            </a:r>
            <a:endParaRPr lang="de-DE"/>
          </a:p>
        </p:txBody>
      </p:sp>
      <p:sp>
        <p:nvSpPr>
          <p:cNvPr id="18436" name="Rectangle 5"/>
          <p:cNvSpPr>
            <a:spLocks noChangeArrowheads="1"/>
          </p:cNvSpPr>
          <p:nvPr/>
        </p:nvSpPr>
        <p:spPr bwMode="auto">
          <a:xfrm>
            <a:off x="611188" y="2492375"/>
            <a:ext cx="3816350" cy="2736850"/>
          </a:xfrm>
          <a:prstGeom prst="rect">
            <a:avLst/>
          </a:prstGeom>
          <a:noFill/>
          <a:ln w="9525">
            <a:noFill/>
            <a:miter lim="800000"/>
            <a:headEnd/>
            <a:tailEnd/>
          </a:ln>
        </p:spPr>
        <p:txBody>
          <a:bodyPr/>
          <a:lstStyle/>
          <a:p>
            <a:pPr marL="6350" indent="-6350">
              <a:spcBef>
                <a:spcPct val="20000"/>
              </a:spcBef>
              <a:tabLst>
                <a:tab pos="265113" algn="l"/>
              </a:tabLst>
            </a:pPr>
            <a:r>
              <a:rPr lang="en-GB">
                <a:cs typeface="Arial" charset="0"/>
              </a:rPr>
              <a:t>Use a document describing your interests as concept filter </a:t>
            </a:r>
          </a:p>
          <a:p>
            <a:pPr marL="6350" indent="-6350">
              <a:spcBef>
                <a:spcPct val="20000"/>
              </a:spcBef>
              <a:tabLst>
                <a:tab pos="265113" algn="l"/>
              </a:tabLst>
            </a:pPr>
            <a:r>
              <a:rPr lang="en-GB">
                <a:cs typeface="Arial" charset="0"/>
                <a:sym typeface="Wingdings" pitchFamily="2" charset="2"/>
              </a:rPr>
              <a:t>	</a:t>
            </a:r>
            <a:r>
              <a:rPr lang="en-GB">
                <a:cs typeface="Arial" charset="0"/>
              </a:rPr>
              <a:t>InfoCodex' similiarity search 	finds the relevant documents</a:t>
            </a:r>
            <a:r>
              <a:rPr lang="en-GB">
                <a:cs typeface="Arial" charset="0"/>
                <a:sym typeface="Wingdings" pitchFamily="2" charset="2"/>
              </a:rPr>
              <a:t> </a:t>
            </a:r>
            <a:endParaRPr lang="en-GB">
              <a:cs typeface="Arial" charset="0"/>
            </a:endParaRPr>
          </a:p>
        </p:txBody>
      </p:sp>
      <p:pic>
        <p:nvPicPr>
          <p:cNvPr id="18437" name="Picture 5" descr="MI_SetFilter_e"/>
          <p:cNvPicPr>
            <a:picLocks noChangeAspect="1" noChangeArrowheads="1"/>
          </p:cNvPicPr>
          <p:nvPr/>
        </p:nvPicPr>
        <p:blipFill>
          <a:blip r:embed="rId3"/>
          <a:srcRect/>
          <a:stretch>
            <a:fillRect/>
          </a:stretch>
        </p:blipFill>
        <p:spPr bwMode="auto">
          <a:xfrm>
            <a:off x="539750" y="3860800"/>
            <a:ext cx="4392613" cy="2674938"/>
          </a:xfrm>
          <a:prstGeom prst="rect">
            <a:avLst/>
          </a:prstGeom>
          <a:noFill/>
          <a:ln w="9525">
            <a:noFill/>
            <a:miter lim="800000"/>
            <a:headEnd/>
            <a:tailEnd/>
          </a:ln>
        </p:spPr>
      </p:pic>
      <p:pic>
        <p:nvPicPr>
          <p:cNvPr id="18438" name="Picture 6" descr="MI_ConceptFilter_e"/>
          <p:cNvPicPr>
            <a:picLocks noChangeAspect="1" noChangeArrowheads="1"/>
          </p:cNvPicPr>
          <p:nvPr/>
        </p:nvPicPr>
        <p:blipFill>
          <a:blip r:embed="rId4"/>
          <a:srcRect/>
          <a:stretch>
            <a:fillRect/>
          </a:stretch>
        </p:blipFill>
        <p:spPr bwMode="auto">
          <a:xfrm>
            <a:off x="4643438" y="2708275"/>
            <a:ext cx="3948112" cy="36798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r>
              <a:rPr lang="de-DE" dirty="0" err="1"/>
              <a:t>Recognizing</a:t>
            </a:r>
            <a:r>
              <a:rPr lang="de-DE" dirty="0"/>
              <a:t> </a:t>
            </a:r>
            <a:r>
              <a:rPr lang="de-DE" dirty="0" err="1"/>
              <a:t>Current</a:t>
            </a:r>
            <a:r>
              <a:rPr lang="de-DE" dirty="0"/>
              <a:t> Web Pages</a:t>
            </a:r>
          </a:p>
        </p:txBody>
      </p:sp>
      <p:sp>
        <p:nvSpPr>
          <p:cNvPr id="22531" name="Rectangle 3"/>
          <p:cNvSpPr>
            <a:spLocks noGrp="1" noChangeArrowheads="1"/>
          </p:cNvSpPr>
          <p:nvPr>
            <p:ph type="body" idx="1"/>
          </p:nvPr>
        </p:nvSpPr>
        <p:spPr>
          <a:xfrm>
            <a:off x="323850" y="1916113"/>
            <a:ext cx="8820150" cy="4608512"/>
          </a:xfrm>
          <a:noFill/>
        </p:spPr>
        <p:txBody>
          <a:bodyPr/>
          <a:lstStyle/>
          <a:p>
            <a:r>
              <a:rPr lang="de-CH" i="1" u="sng"/>
              <a:t>   </a:t>
            </a:r>
            <a:endParaRPr lang="de-DE" i="1" u="sng"/>
          </a:p>
        </p:txBody>
      </p:sp>
      <p:pic>
        <p:nvPicPr>
          <p:cNvPr id="22532" name="Picture 4"/>
          <p:cNvPicPr>
            <a:picLocks noChangeAspect="1" noChangeArrowheads="1"/>
          </p:cNvPicPr>
          <p:nvPr/>
        </p:nvPicPr>
        <p:blipFill>
          <a:blip r:embed="rId3"/>
          <a:srcRect/>
          <a:stretch>
            <a:fillRect/>
          </a:stretch>
        </p:blipFill>
        <p:spPr bwMode="auto">
          <a:xfrm>
            <a:off x="539552" y="4581128"/>
            <a:ext cx="7272338" cy="1614487"/>
          </a:xfrm>
          <a:prstGeom prst="rect">
            <a:avLst/>
          </a:prstGeom>
          <a:noFill/>
          <a:ln w="9525">
            <a:noFill/>
            <a:miter lim="800000"/>
            <a:headEnd/>
            <a:tailEnd/>
          </a:ln>
        </p:spPr>
      </p:pic>
      <p:sp>
        <p:nvSpPr>
          <p:cNvPr id="22533" name="Text Box 5"/>
          <p:cNvSpPr txBox="1">
            <a:spLocks noChangeArrowheads="1"/>
          </p:cNvSpPr>
          <p:nvPr/>
        </p:nvSpPr>
        <p:spPr bwMode="auto">
          <a:xfrm>
            <a:off x="179388" y="1989138"/>
            <a:ext cx="8820150" cy="2862322"/>
          </a:xfrm>
          <a:prstGeom prst="rect">
            <a:avLst/>
          </a:prstGeom>
          <a:noFill/>
          <a:ln w="9525">
            <a:noFill/>
            <a:miter lim="800000"/>
            <a:headEnd/>
            <a:tailEnd/>
          </a:ln>
        </p:spPr>
        <p:txBody>
          <a:bodyPr>
            <a:spAutoFit/>
          </a:bodyPr>
          <a:lstStyle/>
          <a:p>
            <a:r>
              <a:rPr lang="de-DE" sz="2400" i="1" u="sng" dirty="0">
                <a:solidFill>
                  <a:srgbClr val="1B8EC3"/>
                </a:solidFill>
              </a:rPr>
              <a:t>Ideal </a:t>
            </a:r>
            <a:r>
              <a:rPr lang="de-DE" sz="2400" i="1" u="sng" dirty="0" err="1">
                <a:solidFill>
                  <a:srgbClr val="1B8EC3"/>
                </a:solidFill>
              </a:rPr>
              <a:t>condition</a:t>
            </a:r>
            <a:endParaRPr lang="de-DE" sz="2400" i="1" u="sng" dirty="0">
              <a:solidFill>
                <a:srgbClr val="1B8EC3"/>
              </a:solidFill>
            </a:endParaRPr>
          </a:p>
          <a:p>
            <a:r>
              <a:rPr lang="de-DE" sz="2400" dirty="0"/>
              <a:t>Web </a:t>
            </a:r>
            <a:r>
              <a:rPr lang="de-DE" sz="2400" dirty="0" err="1"/>
              <a:t>pages</a:t>
            </a:r>
            <a:r>
              <a:rPr lang="de-DE" sz="2400" dirty="0"/>
              <a:t> </a:t>
            </a:r>
            <a:r>
              <a:rPr lang="de-DE" sz="2400" dirty="0" err="1"/>
              <a:t>have</a:t>
            </a:r>
            <a:r>
              <a:rPr lang="de-DE" sz="2400" dirty="0"/>
              <a:t> a </a:t>
            </a:r>
            <a:r>
              <a:rPr lang="de-DE" sz="2400" dirty="0" err="1"/>
              <a:t>date</a:t>
            </a:r>
            <a:endParaRPr lang="de-DE" sz="2400" dirty="0"/>
          </a:p>
          <a:p>
            <a:r>
              <a:rPr lang="de-DE" sz="2400" i="1" u="sng" dirty="0">
                <a:solidFill>
                  <a:srgbClr val="1B8EC3"/>
                </a:solidFill>
              </a:rPr>
              <a:t>Reality</a:t>
            </a:r>
          </a:p>
          <a:p>
            <a:r>
              <a:rPr lang="de-DE" sz="2400" dirty="0"/>
              <a:t>99% </a:t>
            </a:r>
            <a:r>
              <a:rPr lang="de-DE" sz="2400" dirty="0" err="1"/>
              <a:t>of</a:t>
            </a:r>
            <a:r>
              <a:rPr lang="de-DE" sz="2400" dirty="0"/>
              <a:t> </a:t>
            </a:r>
            <a:r>
              <a:rPr lang="de-DE" sz="2400" dirty="0" err="1"/>
              <a:t>the</a:t>
            </a:r>
            <a:r>
              <a:rPr lang="de-DE" sz="2400" dirty="0"/>
              <a:t> Web </a:t>
            </a:r>
            <a:r>
              <a:rPr lang="de-DE" sz="2400" dirty="0" err="1"/>
              <a:t>pages</a:t>
            </a:r>
            <a:r>
              <a:rPr lang="de-DE" sz="2400" dirty="0"/>
              <a:t> </a:t>
            </a:r>
            <a:r>
              <a:rPr lang="de-DE" sz="2400" dirty="0" err="1"/>
              <a:t>don‘t</a:t>
            </a:r>
            <a:r>
              <a:rPr lang="de-DE" sz="2400" dirty="0"/>
              <a:t> </a:t>
            </a:r>
            <a:r>
              <a:rPr lang="de-DE" sz="2400" dirty="0" err="1"/>
              <a:t>have</a:t>
            </a:r>
            <a:r>
              <a:rPr lang="de-DE" sz="2400" dirty="0"/>
              <a:t> </a:t>
            </a:r>
            <a:r>
              <a:rPr lang="de-DE" sz="2400" b="1" dirty="0" err="1"/>
              <a:t>date</a:t>
            </a:r>
            <a:r>
              <a:rPr lang="de-DE" sz="2400" dirty="0"/>
              <a:t> (</a:t>
            </a:r>
            <a:r>
              <a:rPr lang="de-DE" sz="2400" dirty="0" err="1"/>
              <a:t>or</a:t>
            </a:r>
            <a:r>
              <a:rPr lang="de-DE" sz="2400" dirty="0"/>
              <a:t> </a:t>
            </a:r>
            <a:r>
              <a:rPr lang="de-DE" sz="2400" dirty="0" err="1"/>
              <a:t>show</a:t>
            </a:r>
            <a:r>
              <a:rPr lang="de-DE" sz="2400" dirty="0"/>
              <a:t> </a:t>
            </a:r>
            <a:r>
              <a:rPr lang="de-DE" sz="2400" dirty="0" err="1"/>
              <a:t>the</a:t>
            </a:r>
            <a:r>
              <a:rPr lang="de-DE" sz="2400" dirty="0"/>
              <a:t> </a:t>
            </a:r>
            <a:r>
              <a:rPr lang="de-DE" sz="2400" dirty="0" err="1"/>
              <a:t>artificially</a:t>
            </a:r>
            <a:r>
              <a:rPr lang="de-DE" sz="2400" dirty="0"/>
              <a:t> </a:t>
            </a:r>
            <a:r>
              <a:rPr lang="de-DE" sz="2400" dirty="0" err="1"/>
              <a:t>generated</a:t>
            </a:r>
            <a:r>
              <a:rPr lang="de-DE" sz="2400" dirty="0"/>
              <a:t> </a:t>
            </a:r>
            <a:r>
              <a:rPr lang="de-DE" sz="2400" dirty="0" err="1"/>
              <a:t>current</a:t>
            </a:r>
            <a:r>
              <a:rPr lang="de-DE" sz="2400" dirty="0"/>
              <a:t> </a:t>
            </a:r>
            <a:r>
              <a:rPr lang="de-DE" sz="2400" dirty="0" err="1"/>
              <a:t>date</a:t>
            </a:r>
            <a:r>
              <a:rPr lang="de-DE" sz="2400" dirty="0"/>
              <a:t>)</a:t>
            </a:r>
            <a:endParaRPr lang="de-CH" sz="2400" dirty="0"/>
          </a:p>
          <a:p>
            <a:r>
              <a:rPr lang="de-DE" sz="2400" i="1" u="sng" dirty="0">
                <a:solidFill>
                  <a:srgbClr val="1B8EC3"/>
                </a:solidFill>
              </a:rPr>
              <a:t>Solution </a:t>
            </a:r>
            <a:r>
              <a:rPr lang="de-DE" sz="2400" i="1" u="sng" dirty="0" err="1">
                <a:solidFill>
                  <a:srgbClr val="1B8EC3"/>
                </a:solidFill>
              </a:rPr>
              <a:t>with</a:t>
            </a:r>
            <a:r>
              <a:rPr lang="de-DE" sz="2400" i="1" u="sng" dirty="0">
                <a:solidFill>
                  <a:srgbClr val="1B8EC3"/>
                </a:solidFill>
              </a:rPr>
              <a:t> InfoCodex</a:t>
            </a:r>
          </a:p>
          <a:p>
            <a:pPr>
              <a:spcBef>
                <a:spcPct val="50000"/>
              </a:spcBef>
            </a:pPr>
            <a:endParaRPr lang="de-DE"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68313" y="1196975"/>
            <a:ext cx="8229600" cy="503238"/>
          </a:xfrm>
          <a:prstGeom prst="rect">
            <a:avLst/>
          </a:prstGeom>
          <a:noFill/>
          <a:ln w="9525">
            <a:noFill/>
            <a:miter lim="800000"/>
            <a:headEnd/>
            <a:tailEnd/>
          </a:ln>
        </p:spPr>
        <p:txBody>
          <a:bodyPr tIns="0" bIns="0" anchor="ctr" anchorCtr="1"/>
          <a:lstStyle/>
          <a:p>
            <a:pPr algn="ctr" eaLnBrk="0" hangingPunct="0"/>
            <a:r>
              <a:rPr lang="de-CH" sz="3200" dirty="0" err="1">
                <a:solidFill>
                  <a:srgbClr val="CC0000"/>
                </a:solidFill>
              </a:rPr>
              <a:t>Extraction</a:t>
            </a:r>
            <a:r>
              <a:rPr lang="de-CH" sz="3200" dirty="0">
                <a:solidFill>
                  <a:srgbClr val="CC0000"/>
                </a:solidFill>
              </a:rPr>
              <a:t> </a:t>
            </a:r>
            <a:r>
              <a:rPr lang="de-CH" sz="3200" dirty="0" err="1">
                <a:solidFill>
                  <a:srgbClr val="CC0000"/>
                </a:solidFill>
              </a:rPr>
              <a:t>of</a:t>
            </a:r>
            <a:r>
              <a:rPr lang="de-CH" sz="3200" dirty="0">
                <a:solidFill>
                  <a:srgbClr val="CC0000"/>
                </a:solidFill>
              </a:rPr>
              <a:t> </a:t>
            </a:r>
            <a:r>
              <a:rPr lang="de-CH" sz="3200" dirty="0" err="1">
                <a:solidFill>
                  <a:srgbClr val="CC0000"/>
                </a:solidFill>
              </a:rPr>
              <a:t>Names</a:t>
            </a:r>
            <a:r>
              <a:rPr lang="de-CH" sz="3200" dirty="0">
                <a:solidFill>
                  <a:srgbClr val="CC0000"/>
                </a:solidFill>
              </a:rPr>
              <a:t> </a:t>
            </a:r>
            <a:r>
              <a:rPr lang="de-CH" sz="3200" dirty="0" err="1">
                <a:solidFill>
                  <a:srgbClr val="CC0000"/>
                </a:solidFill>
              </a:rPr>
              <a:t>and</a:t>
            </a:r>
            <a:r>
              <a:rPr lang="de-CH" sz="3200" dirty="0">
                <a:solidFill>
                  <a:srgbClr val="CC0000"/>
                </a:solidFill>
              </a:rPr>
              <a:t> Codes</a:t>
            </a:r>
          </a:p>
        </p:txBody>
      </p:sp>
      <p:pic>
        <p:nvPicPr>
          <p:cNvPr id="21507" name="Picture 3" descr="extra"/>
          <p:cNvPicPr>
            <a:picLocks noChangeAspect="1" noChangeArrowheads="1"/>
          </p:cNvPicPr>
          <p:nvPr/>
        </p:nvPicPr>
        <p:blipFill>
          <a:blip r:embed="rId3"/>
          <a:srcRect/>
          <a:stretch>
            <a:fillRect/>
          </a:stretch>
        </p:blipFill>
        <p:spPr bwMode="auto">
          <a:xfrm>
            <a:off x="684213" y="2420938"/>
            <a:ext cx="7791450" cy="3257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22ED8A3-212B-1141-A9CA-D8B2BE9E48D3}" type="datetime1">
              <a:rPr lang="en-US" smtClean="0"/>
              <a:pPr>
                <a:defRPr/>
              </a:pPr>
              <a:t>10/11/2019</a:t>
            </a:fld>
            <a:endParaRPr lang="en-US" dirty="0"/>
          </a:p>
        </p:txBody>
      </p:sp>
      <p:sp>
        <p:nvSpPr>
          <p:cNvPr id="21506" name="Footer Placeholder 4"/>
          <p:cNvSpPr>
            <a:spLocks noGrp="1"/>
          </p:cNvSpPr>
          <p:nvPr>
            <p:ph type="ftr" sz="quarter" idx="11"/>
          </p:nvPr>
        </p:nvSpPr>
        <p:spPr bwMode="auto">
          <a:noFill/>
          <a:ln>
            <a:miter lim="800000"/>
            <a:headEnd/>
            <a:tailEnd/>
          </a:ln>
        </p:spPr>
        <p:txBody>
          <a:bodyPr/>
          <a:lstStyle/>
          <a:p>
            <a:r>
              <a:rPr lang="en-US">
                <a:latin typeface="Calibri" pitchFamily="34" charset="0"/>
                <a:ea typeface="ＭＳ Ｐゴシック" pitchFamily="34" charset="-128"/>
              </a:rPr>
              <a:t>www.InfoCodex.com</a:t>
            </a:r>
          </a:p>
        </p:txBody>
      </p:sp>
      <p:sp>
        <p:nvSpPr>
          <p:cNvPr id="6" name="Slide Number Placeholder 5"/>
          <p:cNvSpPr>
            <a:spLocks noGrp="1"/>
          </p:cNvSpPr>
          <p:nvPr>
            <p:ph type="sldNum" sz="quarter" idx="12"/>
          </p:nvPr>
        </p:nvSpPr>
        <p:spPr/>
        <p:txBody>
          <a:bodyPr/>
          <a:lstStyle/>
          <a:p>
            <a:pPr>
              <a:defRPr/>
            </a:pPr>
            <a:fld id="{1AB3CF43-8B0D-4611-AED4-30F5F274C284}" type="slidenum">
              <a:rPr lang="en-US" smtClean="0"/>
              <a:pPr>
                <a:defRPr/>
              </a:pPr>
              <a:t>15</a:t>
            </a:fld>
            <a:endParaRPr lang="en-US" dirty="0"/>
          </a:p>
        </p:txBody>
      </p:sp>
      <p:sp>
        <p:nvSpPr>
          <p:cNvPr id="21508" name="Text Box 6"/>
          <p:cNvSpPr txBox="1">
            <a:spLocks noChangeArrowheads="1"/>
          </p:cNvSpPr>
          <p:nvPr/>
        </p:nvSpPr>
        <p:spPr bwMode="auto">
          <a:xfrm>
            <a:off x="457200" y="1268413"/>
            <a:ext cx="8162925" cy="946150"/>
          </a:xfrm>
          <a:prstGeom prst="rect">
            <a:avLst/>
          </a:prstGeom>
          <a:noFill/>
          <a:ln w="9525">
            <a:noFill/>
            <a:miter lim="800000"/>
            <a:headEnd/>
            <a:tailEnd/>
          </a:ln>
        </p:spPr>
        <p:txBody>
          <a:bodyPr>
            <a:spAutoFit/>
          </a:bodyPr>
          <a:lstStyle/>
          <a:p>
            <a:pPr algn="ctr" defTabSz="914400"/>
            <a:r>
              <a:rPr lang="en-US" sz="2800" dirty="0">
                <a:solidFill>
                  <a:srgbClr val="CC0000"/>
                </a:solidFill>
              </a:rPr>
              <a:t>The Experiment of Merck &amp; Co with InfoCodex</a:t>
            </a:r>
          </a:p>
          <a:p>
            <a:pPr algn="ctr" defTabSz="914400"/>
            <a:endParaRPr lang="en-US" sz="2800" dirty="0">
              <a:solidFill>
                <a:srgbClr val="F91A15"/>
              </a:solidFill>
            </a:endParaRPr>
          </a:p>
        </p:txBody>
      </p:sp>
      <p:pic>
        <p:nvPicPr>
          <p:cNvPr id="21509" name="Picture 7" descr="BIOMARKER08"/>
          <p:cNvPicPr>
            <a:picLocks noChangeAspect="1" noChangeArrowheads="1"/>
          </p:cNvPicPr>
          <p:nvPr/>
        </p:nvPicPr>
        <p:blipFill>
          <a:blip r:embed="rId3"/>
          <a:srcRect/>
          <a:stretch>
            <a:fillRect/>
          </a:stretch>
        </p:blipFill>
        <p:spPr bwMode="auto">
          <a:xfrm>
            <a:off x="427038" y="2060575"/>
            <a:ext cx="2992437" cy="3217863"/>
          </a:xfrm>
          <a:prstGeom prst="rect">
            <a:avLst/>
          </a:prstGeom>
          <a:noFill/>
          <a:ln w="9525">
            <a:noFill/>
            <a:miter lim="800000"/>
            <a:headEnd/>
            <a:tailEnd/>
          </a:ln>
        </p:spPr>
      </p:pic>
      <p:sp>
        <p:nvSpPr>
          <p:cNvPr id="21510" name="Text Box 8"/>
          <p:cNvSpPr txBox="1">
            <a:spLocks noChangeArrowheads="1"/>
          </p:cNvSpPr>
          <p:nvPr/>
        </p:nvSpPr>
        <p:spPr bwMode="auto">
          <a:xfrm>
            <a:off x="3638550" y="3429000"/>
            <a:ext cx="5048250" cy="1981200"/>
          </a:xfrm>
          <a:prstGeom prst="rect">
            <a:avLst/>
          </a:prstGeom>
          <a:noFill/>
          <a:ln w="9525">
            <a:noFill/>
            <a:miter lim="800000"/>
            <a:headEnd/>
            <a:tailEnd/>
          </a:ln>
        </p:spPr>
        <p:txBody>
          <a:bodyPr>
            <a:spAutoFit/>
          </a:bodyPr>
          <a:lstStyle/>
          <a:p>
            <a:pPr marL="342900" indent="-342900" defTabSz="914400"/>
            <a:r>
              <a:rPr lang="en-US" sz="2000" b="1">
                <a:solidFill>
                  <a:srgbClr val="000000"/>
                </a:solidFill>
              </a:rPr>
              <a:t>The tasks:</a:t>
            </a:r>
          </a:p>
          <a:p>
            <a:pPr marL="342900" indent="-342900" defTabSz="914400"/>
            <a:endParaRPr lang="en-US" sz="1000" b="1">
              <a:solidFill>
                <a:srgbClr val="000000"/>
              </a:solidFill>
            </a:endParaRPr>
          </a:p>
          <a:p>
            <a:pPr marL="342900" indent="-342900" defTabSz="914400"/>
            <a:r>
              <a:rPr lang="en-US">
                <a:solidFill>
                  <a:srgbClr val="000000"/>
                </a:solidFill>
              </a:rPr>
              <a:t>►</a:t>
            </a:r>
            <a:r>
              <a:rPr lang="en-US"/>
              <a:t> </a:t>
            </a:r>
            <a:r>
              <a:rPr lang="en-US" sz="2000"/>
              <a:t>Discover novel biomarkers for diabetes</a:t>
            </a:r>
          </a:p>
          <a:p>
            <a:pPr marL="342900" indent="-342900" defTabSz="914400"/>
            <a:r>
              <a:rPr lang="en-US" sz="2000"/>
              <a:t>   and obesity</a:t>
            </a:r>
            <a:r>
              <a:rPr lang="en-US" sz="2000">
                <a:solidFill>
                  <a:srgbClr val="000000"/>
                </a:solidFill>
              </a:rPr>
              <a:t> (D&amp;O) by analyzing 120’000</a:t>
            </a:r>
          </a:p>
          <a:p>
            <a:pPr marL="342900" indent="-342900" defTabSz="914400"/>
            <a:r>
              <a:rPr lang="en-US" sz="2000">
                <a:solidFill>
                  <a:srgbClr val="000000"/>
                </a:solidFill>
              </a:rPr>
              <a:t>   medical publications (PubMed etc.)</a:t>
            </a:r>
          </a:p>
          <a:p>
            <a:pPr marL="342900" indent="-342900" defTabSz="914400">
              <a:buFont typeface="Wingdings" pitchFamily="2" charset="2"/>
              <a:buNone/>
            </a:pPr>
            <a:endParaRPr lang="en-US" sz="1000">
              <a:solidFill>
                <a:srgbClr val="000000"/>
              </a:solidFill>
            </a:endParaRPr>
          </a:p>
          <a:p>
            <a:pPr marL="342900" indent="-342900" defTabSz="914400">
              <a:buFont typeface="Wingdings" pitchFamily="2" charset="2"/>
              <a:buNone/>
            </a:pPr>
            <a:r>
              <a:rPr lang="en-US">
                <a:solidFill>
                  <a:srgbClr val="000000"/>
                </a:solidFill>
              </a:rPr>
              <a:t>►</a:t>
            </a:r>
            <a:r>
              <a:rPr lang="en-US"/>
              <a:t> </a:t>
            </a:r>
            <a:r>
              <a:rPr lang="en-US" sz="2000"/>
              <a:t>Blind experiment</a:t>
            </a:r>
            <a:r>
              <a:rPr lang="en-US" sz="2000">
                <a:solidFill>
                  <a:srgbClr val="000000"/>
                </a:solidFill>
              </a:rPr>
              <a:t>, no human feedback</a:t>
            </a:r>
          </a:p>
        </p:txBody>
      </p:sp>
      <p:sp>
        <p:nvSpPr>
          <p:cNvPr id="21511" name="Text Box 10"/>
          <p:cNvSpPr txBox="1">
            <a:spLocks noChangeArrowheads="1"/>
          </p:cNvSpPr>
          <p:nvPr/>
        </p:nvSpPr>
        <p:spPr bwMode="auto">
          <a:xfrm>
            <a:off x="3638550" y="2082800"/>
            <a:ext cx="4760913" cy="1158875"/>
          </a:xfrm>
          <a:prstGeom prst="rect">
            <a:avLst/>
          </a:prstGeom>
          <a:noFill/>
          <a:ln w="9525">
            <a:noFill/>
            <a:miter lim="800000"/>
            <a:headEnd/>
            <a:tailEnd/>
          </a:ln>
        </p:spPr>
        <p:txBody>
          <a:bodyPr>
            <a:spAutoFit/>
          </a:bodyPr>
          <a:lstStyle/>
          <a:p>
            <a:pPr marL="342900" indent="-342900" defTabSz="914400"/>
            <a:r>
              <a:rPr lang="en-US" sz="2000" b="1" dirty="0">
                <a:solidFill>
                  <a:srgbClr val="000000"/>
                </a:solidFill>
              </a:rPr>
              <a:t>The objective:</a:t>
            </a:r>
          </a:p>
          <a:p>
            <a:pPr marL="342900" indent="-342900" defTabSz="914400"/>
            <a:endParaRPr lang="en-US" sz="1000" dirty="0">
              <a:solidFill>
                <a:srgbClr val="000000"/>
              </a:solidFill>
            </a:endParaRPr>
          </a:p>
          <a:p>
            <a:pPr marL="342900" indent="-342900" defTabSz="914400"/>
            <a:r>
              <a:rPr lang="en-US" sz="2000" dirty="0">
                <a:solidFill>
                  <a:srgbClr val="000000"/>
                </a:solidFill>
              </a:rPr>
              <a:t>► Test  pure machine intelligence for</a:t>
            </a:r>
          </a:p>
          <a:p>
            <a:pPr marL="342900" indent="-342900" defTabSz="914400"/>
            <a:r>
              <a:rPr lang="en-US" sz="2000" dirty="0">
                <a:solidFill>
                  <a:srgbClr val="000000"/>
                </a:solidFill>
              </a:rPr>
              <a:t>   “semantic” drug  research</a:t>
            </a:r>
          </a:p>
        </p:txBody>
      </p:sp>
      <p:sp>
        <p:nvSpPr>
          <p:cNvPr id="21512" name="Text Box 9"/>
          <p:cNvSpPr txBox="1">
            <a:spLocks noChangeArrowheads="1"/>
          </p:cNvSpPr>
          <p:nvPr/>
        </p:nvSpPr>
        <p:spPr bwMode="auto">
          <a:xfrm>
            <a:off x="395288" y="5842000"/>
            <a:ext cx="7967662" cy="641350"/>
          </a:xfrm>
          <a:prstGeom prst="rect">
            <a:avLst/>
          </a:prstGeom>
          <a:noFill/>
          <a:ln w="9525">
            <a:noFill/>
            <a:miter lim="800000"/>
            <a:headEnd/>
            <a:tailEnd/>
          </a:ln>
        </p:spPr>
        <p:txBody>
          <a:bodyPr>
            <a:spAutoFit/>
          </a:bodyPr>
          <a:lstStyle/>
          <a:p>
            <a:pPr defTabSz="914400">
              <a:buFont typeface="Wingdings" pitchFamily="2" charset="2"/>
              <a:buNone/>
            </a:pPr>
            <a:r>
              <a:rPr lang="en-US" sz="1800">
                <a:solidFill>
                  <a:srgbClr val="000000"/>
                </a:solidFill>
              </a:rPr>
              <a:t>Biomarker: $ 13.6 billion market in 2011, growing to $ 25 billion by 2016</a:t>
            </a:r>
          </a:p>
          <a:p>
            <a:pPr defTabSz="914400"/>
            <a:endParaRPr lang="de-CH"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539552" y="1124744"/>
            <a:ext cx="8229600" cy="533400"/>
          </a:xfrm>
        </p:spPr>
        <p:txBody>
          <a:bodyPr/>
          <a:lstStyle/>
          <a:p>
            <a:pPr>
              <a:buFont typeface="Arial" charset="0"/>
              <a:buNone/>
            </a:pPr>
            <a:r>
              <a:rPr lang="en-US" sz="2600" dirty="0">
                <a:solidFill>
                  <a:srgbClr val="C00000"/>
                </a:solidFill>
                <a:latin typeface="Arial" charset="0"/>
                <a:ea typeface="ＭＳ Ｐゴシック" pitchFamily="34" charset="-128"/>
              </a:rPr>
              <a:t>Knowledge Discovery in Large Sets of Publications</a:t>
            </a:r>
          </a:p>
          <a:p>
            <a:pPr algn="ctr">
              <a:buFont typeface="Arial" charset="0"/>
              <a:buNone/>
            </a:pPr>
            <a:endParaRPr lang="en-US" sz="2800" dirty="0">
              <a:solidFill>
                <a:srgbClr val="C00000"/>
              </a:solidFill>
              <a:latin typeface="Arial" charset="0"/>
              <a:ea typeface="ＭＳ Ｐゴシック" pitchFamily="34" charset="-128"/>
            </a:endParaRPr>
          </a:p>
          <a:p>
            <a:pPr>
              <a:buFont typeface="Arial" charset="0"/>
              <a:buNone/>
            </a:pPr>
            <a:endParaRPr lang="en-US" sz="2400" b="1" dirty="0">
              <a:solidFill>
                <a:srgbClr val="C00000"/>
              </a:solidFill>
              <a:ea typeface="ＭＳ Ｐゴシック" pitchFamily="34" charset="-128"/>
            </a:endParaRPr>
          </a:p>
          <a:p>
            <a:pPr>
              <a:buFont typeface="Arial" charset="0"/>
              <a:buNone/>
            </a:pPr>
            <a:endParaRPr lang="en-US" sz="2400" dirty="0">
              <a:solidFill>
                <a:srgbClr val="C00000"/>
              </a:solidFill>
              <a:latin typeface="Verdana" pitchFamily="34" charset="0"/>
              <a:ea typeface="ＭＳ Ｐゴシック" pitchFamily="34" charset="-128"/>
            </a:endParaRPr>
          </a:p>
          <a:p>
            <a:pPr>
              <a:buFont typeface="Arial" charset="0"/>
              <a:buNone/>
            </a:pPr>
            <a:endParaRPr lang="en-US" sz="2400" dirty="0">
              <a:solidFill>
                <a:srgbClr val="C00000"/>
              </a:solidFill>
              <a:latin typeface="Verdana" pitchFamily="34" charset="0"/>
              <a:ea typeface="ＭＳ Ｐゴシック" pitchFamily="34" charset="-128"/>
            </a:endParaRPr>
          </a:p>
          <a:p>
            <a:pPr>
              <a:buFont typeface="Arial" charset="0"/>
              <a:buNone/>
            </a:pPr>
            <a:endParaRPr lang="en-US" sz="2400" dirty="0">
              <a:solidFill>
                <a:srgbClr val="C00000"/>
              </a:solidFill>
              <a:latin typeface="Verdana" pitchFamily="34" charset="0"/>
              <a:ea typeface="ＭＳ Ｐゴシック" pitchFamily="34" charset="-128"/>
            </a:endParaRPr>
          </a:p>
          <a:p>
            <a:pPr>
              <a:buFont typeface="Arial" charset="0"/>
              <a:buNone/>
            </a:pPr>
            <a:endParaRPr lang="en-US" sz="2400" dirty="0">
              <a:solidFill>
                <a:srgbClr val="C00000"/>
              </a:solidFill>
              <a:latin typeface="Verdana" pitchFamily="34" charset="0"/>
              <a:ea typeface="ＭＳ Ｐゴシック" pitchFamily="34" charset="-128"/>
            </a:endParaRPr>
          </a:p>
          <a:p>
            <a:pPr>
              <a:buFont typeface="Arial" charset="0"/>
              <a:buNone/>
            </a:pPr>
            <a:endParaRPr lang="en-US" sz="1800" dirty="0">
              <a:solidFill>
                <a:srgbClr val="C00000"/>
              </a:solidFill>
              <a:latin typeface="Verdana" pitchFamily="34" charset="0"/>
              <a:ea typeface="ＭＳ Ｐゴシック" pitchFamily="34" charset="-128"/>
            </a:endParaRPr>
          </a:p>
        </p:txBody>
      </p:sp>
      <p:pic>
        <p:nvPicPr>
          <p:cNvPr id="23557" name="Picture 2"/>
          <p:cNvPicPr>
            <a:picLocks noChangeAspect="1" noChangeArrowheads="1"/>
          </p:cNvPicPr>
          <p:nvPr/>
        </p:nvPicPr>
        <p:blipFill>
          <a:blip r:embed="rId3"/>
          <a:srcRect/>
          <a:stretch>
            <a:fillRect/>
          </a:stretch>
        </p:blipFill>
        <p:spPr bwMode="auto">
          <a:xfrm>
            <a:off x="1403350" y="1862138"/>
            <a:ext cx="6264275" cy="2503487"/>
          </a:xfrm>
          <a:prstGeom prst="rect">
            <a:avLst/>
          </a:prstGeom>
          <a:noFill/>
          <a:ln w="12700" cap="sq">
            <a:noFill/>
            <a:miter lim="800000"/>
            <a:headEnd type="none" w="sm" len="sm"/>
            <a:tailEnd type="none" w="sm" len="sm"/>
          </a:ln>
        </p:spPr>
      </p:pic>
      <p:sp>
        <p:nvSpPr>
          <p:cNvPr id="23558" name="Text Box 8"/>
          <p:cNvSpPr txBox="1">
            <a:spLocks noChangeArrowheads="1"/>
          </p:cNvSpPr>
          <p:nvPr/>
        </p:nvSpPr>
        <p:spPr bwMode="auto">
          <a:xfrm>
            <a:off x="683568" y="4437112"/>
            <a:ext cx="8023225" cy="2168525"/>
          </a:xfrm>
          <a:prstGeom prst="rect">
            <a:avLst/>
          </a:prstGeom>
          <a:noFill/>
          <a:ln w="9525">
            <a:noFill/>
            <a:miter lim="800000"/>
            <a:headEnd/>
            <a:tailEnd/>
          </a:ln>
        </p:spPr>
        <p:txBody>
          <a:bodyPr>
            <a:spAutoFit/>
          </a:bodyPr>
          <a:lstStyle/>
          <a:p>
            <a:pPr defTabSz="914400"/>
            <a:r>
              <a:rPr lang="de-CH" sz="1600" b="1" dirty="0" err="1"/>
              <a:t>Keys</a:t>
            </a:r>
            <a:r>
              <a:rPr lang="de-CH" sz="1600" b="1" dirty="0"/>
              <a:t> </a:t>
            </a:r>
            <a:r>
              <a:rPr lang="de-CH" sz="1600" b="1" dirty="0" err="1"/>
              <a:t>to</a:t>
            </a:r>
            <a:r>
              <a:rPr lang="de-CH" sz="1600" b="1" dirty="0"/>
              <a:t> </a:t>
            </a:r>
            <a:r>
              <a:rPr lang="de-CH" sz="1600" b="1" dirty="0" err="1"/>
              <a:t>success</a:t>
            </a:r>
            <a:r>
              <a:rPr lang="de-CH" sz="1600" b="1" dirty="0"/>
              <a:t>:</a:t>
            </a:r>
          </a:p>
          <a:p>
            <a:pPr defTabSz="914400"/>
            <a:endParaRPr lang="de-CH" sz="800" dirty="0"/>
          </a:p>
          <a:p>
            <a:pPr defTabSz="914400">
              <a:buFont typeface="Wingdings" pitchFamily="2" charset="2"/>
              <a:buChar char="Ø"/>
            </a:pPr>
            <a:r>
              <a:rPr lang="de-CH" sz="1600" dirty="0"/>
              <a:t>  </a:t>
            </a:r>
            <a:r>
              <a:rPr lang="de-CH" sz="2000" dirty="0" err="1"/>
              <a:t>Ability</a:t>
            </a:r>
            <a:r>
              <a:rPr lang="de-CH" sz="2000" dirty="0"/>
              <a:t> </a:t>
            </a:r>
            <a:r>
              <a:rPr lang="de-CH" sz="2000" dirty="0" err="1"/>
              <a:t>to</a:t>
            </a:r>
            <a:r>
              <a:rPr lang="de-CH" sz="2000" dirty="0"/>
              <a:t> </a:t>
            </a:r>
            <a:r>
              <a:rPr lang="de-CH" sz="2000" dirty="0" err="1"/>
              <a:t>categorize</a:t>
            </a:r>
            <a:r>
              <a:rPr lang="de-CH" sz="2000" dirty="0"/>
              <a:t> </a:t>
            </a:r>
            <a:r>
              <a:rPr lang="de-CH" sz="2000" dirty="0" err="1"/>
              <a:t>unstructured</a:t>
            </a:r>
            <a:r>
              <a:rPr lang="de-CH" sz="2000" dirty="0"/>
              <a:t> </a:t>
            </a:r>
            <a:r>
              <a:rPr lang="de-CH" sz="2000" dirty="0" err="1"/>
              <a:t>information</a:t>
            </a:r>
            <a:r>
              <a:rPr lang="de-CH" sz="1800" dirty="0"/>
              <a:t> </a:t>
            </a:r>
          </a:p>
          <a:p>
            <a:pPr defTabSz="914400">
              <a:buFont typeface="Wingdings" pitchFamily="2" charset="2"/>
              <a:buNone/>
            </a:pPr>
            <a:r>
              <a:rPr lang="de-CH" sz="1600" dirty="0"/>
              <a:t>     (in a </a:t>
            </a:r>
            <a:r>
              <a:rPr lang="de-CH" sz="1600" dirty="0" err="1"/>
              <a:t>benchmark</a:t>
            </a:r>
            <a:r>
              <a:rPr lang="de-CH" sz="1600" dirty="0"/>
              <a:t>, InfoCodex </a:t>
            </a:r>
            <a:r>
              <a:rPr lang="de-CH" sz="1600" dirty="0" err="1"/>
              <a:t>reached</a:t>
            </a:r>
            <a:r>
              <a:rPr lang="de-CH" sz="1600" dirty="0"/>
              <a:t> </a:t>
            </a:r>
            <a:r>
              <a:rPr lang="de-CH" sz="1600" dirty="0" err="1"/>
              <a:t>the</a:t>
            </a:r>
            <a:r>
              <a:rPr lang="de-CH" sz="1600" dirty="0"/>
              <a:t> </a:t>
            </a:r>
            <a:r>
              <a:rPr lang="de-CH" sz="1600" dirty="0" err="1"/>
              <a:t>very</a:t>
            </a:r>
            <a:r>
              <a:rPr lang="de-CH" sz="1600" dirty="0"/>
              <a:t> </a:t>
            </a:r>
            <a:r>
              <a:rPr lang="de-CH" sz="1600" dirty="0" err="1"/>
              <a:t>high</a:t>
            </a:r>
            <a:r>
              <a:rPr lang="de-CH" sz="1600" dirty="0"/>
              <a:t> </a:t>
            </a:r>
            <a:r>
              <a:rPr lang="de-CH" sz="1600" dirty="0" err="1"/>
              <a:t>clustering</a:t>
            </a:r>
            <a:r>
              <a:rPr lang="de-CH" sz="1600" dirty="0"/>
              <a:t> </a:t>
            </a:r>
            <a:r>
              <a:rPr lang="de-CH" sz="1600" dirty="0" err="1"/>
              <a:t>accuracy</a:t>
            </a:r>
            <a:r>
              <a:rPr lang="de-CH" sz="1600" dirty="0"/>
              <a:t> </a:t>
            </a:r>
            <a:r>
              <a:rPr lang="de-CH" sz="1600" dirty="0" err="1"/>
              <a:t>of</a:t>
            </a:r>
            <a:r>
              <a:rPr lang="de-CH" sz="1600" dirty="0"/>
              <a:t> 88%)</a:t>
            </a:r>
            <a:endParaRPr lang="de-CH" dirty="0"/>
          </a:p>
          <a:p>
            <a:pPr defTabSz="914400">
              <a:buFont typeface="Wingdings" pitchFamily="2" charset="2"/>
              <a:buNone/>
            </a:pPr>
            <a:endParaRPr lang="de-CH" sz="800" dirty="0"/>
          </a:p>
          <a:p>
            <a:pPr defTabSz="914400">
              <a:buFont typeface="Wingdings" pitchFamily="2" charset="2"/>
              <a:buChar char="Ø"/>
            </a:pPr>
            <a:r>
              <a:rPr lang="de-CH" sz="1600" dirty="0"/>
              <a:t>  </a:t>
            </a:r>
            <a:r>
              <a:rPr lang="de-CH" sz="2000" dirty="0" err="1"/>
              <a:t>Advanced</a:t>
            </a:r>
            <a:r>
              <a:rPr lang="de-CH" sz="2000" dirty="0"/>
              <a:t> </a:t>
            </a:r>
            <a:r>
              <a:rPr lang="de-CH" sz="2000" dirty="0" err="1"/>
              <a:t>statistics</a:t>
            </a:r>
            <a:r>
              <a:rPr lang="de-CH" sz="2000" dirty="0"/>
              <a:t>: </a:t>
            </a:r>
            <a:r>
              <a:rPr lang="de-CH" sz="2000" dirty="0" err="1"/>
              <a:t>combination</a:t>
            </a:r>
            <a:r>
              <a:rPr lang="de-CH" sz="2000" dirty="0"/>
              <a:t> </a:t>
            </a:r>
            <a:r>
              <a:rPr lang="de-CH" sz="2000" dirty="0" err="1"/>
              <a:t>of</a:t>
            </a:r>
            <a:r>
              <a:rPr lang="de-CH" sz="2000" dirty="0"/>
              <a:t> </a:t>
            </a:r>
            <a:r>
              <a:rPr lang="de-CH" sz="2000" dirty="0" err="1"/>
              <a:t>unnoticed</a:t>
            </a:r>
            <a:r>
              <a:rPr lang="de-CH" sz="2000" dirty="0"/>
              <a:t> </a:t>
            </a:r>
            <a:r>
              <a:rPr lang="de-CH" sz="2000" dirty="0" err="1"/>
              <a:t>correlations</a:t>
            </a:r>
            <a:r>
              <a:rPr lang="de-CH" sz="1800" dirty="0"/>
              <a:t> </a:t>
            </a:r>
          </a:p>
          <a:p>
            <a:pPr defTabSz="914400">
              <a:buFont typeface="Wingdings" pitchFamily="2" charset="2"/>
              <a:buNone/>
            </a:pPr>
            <a:r>
              <a:rPr lang="de-CH" sz="1600" dirty="0"/>
              <a:t>     (</a:t>
            </a:r>
            <a:r>
              <a:rPr lang="de-CH" sz="1600" dirty="0" err="1"/>
              <a:t>the</a:t>
            </a:r>
            <a:r>
              <a:rPr lang="de-CH" sz="1600" dirty="0"/>
              <a:t> </a:t>
            </a:r>
            <a:r>
              <a:rPr lang="de-CH" sz="1600" dirty="0" err="1"/>
              <a:t>sentence-by-sentence</a:t>
            </a:r>
            <a:r>
              <a:rPr lang="de-CH" sz="1600" dirty="0"/>
              <a:t> </a:t>
            </a:r>
            <a:r>
              <a:rPr lang="de-CH" sz="1600" dirty="0" err="1"/>
              <a:t>analysis</a:t>
            </a:r>
            <a:r>
              <a:rPr lang="de-CH" sz="1600" dirty="0"/>
              <a:t> </a:t>
            </a:r>
            <a:r>
              <a:rPr lang="de-CH" sz="1600" dirty="0" err="1"/>
              <a:t>of</a:t>
            </a:r>
            <a:r>
              <a:rPr lang="de-CH" sz="1600" dirty="0"/>
              <a:t> </a:t>
            </a:r>
            <a:r>
              <a:rPr lang="de-CH" sz="1600" dirty="0" err="1"/>
              <a:t>the</a:t>
            </a:r>
            <a:r>
              <a:rPr lang="de-CH" sz="1600" dirty="0"/>
              <a:t> NLP </a:t>
            </a:r>
            <a:r>
              <a:rPr lang="de-CH" sz="1600" dirty="0" err="1"/>
              <a:t>approaches</a:t>
            </a:r>
            <a:r>
              <a:rPr lang="de-CH" sz="1600" dirty="0"/>
              <a:t> </a:t>
            </a:r>
            <a:r>
              <a:rPr lang="de-CH" sz="1600" dirty="0" err="1"/>
              <a:t>can</a:t>
            </a:r>
            <a:r>
              <a:rPr lang="de-CH" sz="1600" dirty="0"/>
              <a:t> </a:t>
            </a:r>
            <a:r>
              <a:rPr lang="de-CH" sz="1600" dirty="0" err="1"/>
              <a:t>detect</a:t>
            </a:r>
            <a:r>
              <a:rPr lang="de-CH" sz="1600" dirty="0"/>
              <a:t> </a:t>
            </a:r>
            <a:r>
              <a:rPr lang="de-CH" sz="1600" dirty="0" err="1"/>
              <a:t>only</a:t>
            </a:r>
            <a:r>
              <a:rPr lang="de-CH" sz="1600" dirty="0"/>
              <a:t> </a:t>
            </a:r>
            <a:r>
              <a:rPr lang="de-CH" sz="1600" dirty="0" err="1"/>
              <a:t>those</a:t>
            </a:r>
            <a:endParaRPr lang="de-CH" sz="1600" dirty="0"/>
          </a:p>
          <a:p>
            <a:pPr defTabSz="914400">
              <a:buFont typeface="Wingdings" pitchFamily="2" charset="2"/>
              <a:buNone/>
            </a:pPr>
            <a:r>
              <a:rPr lang="de-CH" sz="1600" dirty="0"/>
              <a:t>     </a:t>
            </a:r>
            <a:r>
              <a:rPr lang="de-CH" sz="1600" dirty="0" err="1"/>
              <a:t>relations</a:t>
            </a:r>
            <a:r>
              <a:rPr lang="de-CH" sz="1600" dirty="0"/>
              <a:t> </a:t>
            </a:r>
            <a:r>
              <a:rPr lang="de-CH" sz="1600" dirty="0" err="1"/>
              <a:t>that</a:t>
            </a:r>
            <a:r>
              <a:rPr lang="de-CH" sz="1600" dirty="0"/>
              <a:t> </a:t>
            </a:r>
            <a:r>
              <a:rPr lang="de-CH" sz="1600" dirty="0" err="1"/>
              <a:t>have</a:t>
            </a:r>
            <a:r>
              <a:rPr lang="de-CH" sz="1600" dirty="0"/>
              <a:t> </a:t>
            </a:r>
            <a:r>
              <a:rPr lang="de-CH" sz="1600" dirty="0" err="1"/>
              <a:t>been</a:t>
            </a:r>
            <a:r>
              <a:rPr lang="de-CH" sz="1600" dirty="0"/>
              <a:t> </a:t>
            </a:r>
            <a:r>
              <a:rPr lang="de-CH" sz="1600" dirty="0" err="1"/>
              <a:t>written</a:t>
            </a:r>
            <a:r>
              <a:rPr lang="de-CH" sz="1600" dirty="0"/>
              <a:t> down </a:t>
            </a:r>
            <a:r>
              <a:rPr lang="de-CH" sz="1600" dirty="0" err="1"/>
              <a:t>by</a:t>
            </a:r>
            <a:r>
              <a:rPr lang="de-CH" sz="1600" dirty="0"/>
              <a:t> an </a:t>
            </a:r>
            <a:r>
              <a:rPr lang="de-CH" sz="1600" dirty="0" err="1"/>
              <a:t>author</a:t>
            </a:r>
            <a:r>
              <a:rPr lang="de-CH" sz="1600" dirty="0"/>
              <a:t>, i.e. </a:t>
            </a:r>
            <a:r>
              <a:rPr lang="de-CH" sz="1600" dirty="0" err="1"/>
              <a:t>that</a:t>
            </a:r>
            <a:r>
              <a:rPr lang="de-CH" sz="1600" dirty="0"/>
              <a:t> </a:t>
            </a:r>
            <a:r>
              <a:rPr lang="de-CH" sz="1600" dirty="0" err="1"/>
              <a:t>are</a:t>
            </a:r>
            <a:r>
              <a:rPr lang="de-CH" sz="1600" dirty="0"/>
              <a:t> </a:t>
            </a:r>
            <a:r>
              <a:rPr lang="de-CH" sz="1600" dirty="0" err="1"/>
              <a:t>already</a:t>
            </a:r>
            <a:r>
              <a:rPr lang="de-CH" sz="1600" dirty="0"/>
              <a:t> </a:t>
            </a:r>
            <a:r>
              <a:rPr lang="de-CH" sz="1600" dirty="0" err="1"/>
              <a:t>known</a:t>
            </a:r>
            <a:r>
              <a:rPr lang="de-CH" sz="1600" dirty="0"/>
              <a:t>)</a:t>
            </a:r>
          </a:p>
          <a:p>
            <a:pPr defTabSz="914400">
              <a:buFont typeface="Wingdings" pitchFamily="2" charset="2"/>
              <a:buNone/>
            </a:pPr>
            <a:endParaRPr lang="de-CH"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196975"/>
            <a:ext cx="8675687" cy="503238"/>
          </a:xfrm>
          <a:noFill/>
        </p:spPr>
        <p:txBody>
          <a:bodyPr/>
          <a:lstStyle/>
          <a:p>
            <a:r>
              <a:rPr lang="de-CH" dirty="0" err="1"/>
              <a:t>What</a:t>
            </a:r>
            <a:r>
              <a:rPr lang="de-CH" dirty="0"/>
              <a:t> </a:t>
            </a:r>
            <a:r>
              <a:rPr lang="de-CH" dirty="0" err="1"/>
              <a:t>Makes</a:t>
            </a:r>
            <a:r>
              <a:rPr lang="de-CH" dirty="0"/>
              <a:t> </a:t>
            </a:r>
            <a:r>
              <a:rPr lang="de-CH" dirty="0" err="1"/>
              <a:t>the</a:t>
            </a:r>
            <a:r>
              <a:rPr lang="de-CH" dirty="0"/>
              <a:t> InfoCodex Approach Unique?</a:t>
            </a:r>
            <a:endParaRPr lang="de-DE" dirty="0"/>
          </a:p>
        </p:txBody>
      </p:sp>
      <p:sp>
        <p:nvSpPr>
          <p:cNvPr id="28675" name="Text Box 5"/>
          <p:cNvSpPr txBox="1">
            <a:spLocks noChangeArrowheads="1"/>
          </p:cNvSpPr>
          <p:nvPr/>
        </p:nvSpPr>
        <p:spPr bwMode="auto">
          <a:xfrm>
            <a:off x="395288" y="1916113"/>
            <a:ext cx="8424862" cy="5170646"/>
          </a:xfrm>
          <a:prstGeom prst="rect">
            <a:avLst/>
          </a:prstGeom>
          <a:noFill/>
          <a:ln w="9525">
            <a:noFill/>
            <a:miter lim="800000"/>
            <a:headEnd/>
            <a:tailEnd/>
          </a:ln>
        </p:spPr>
        <p:txBody>
          <a:bodyPr>
            <a:spAutoFit/>
          </a:bodyPr>
          <a:lstStyle/>
          <a:p>
            <a:r>
              <a:rPr lang="en-GB" sz="2400" dirty="0"/>
              <a:t> </a:t>
            </a:r>
            <a:r>
              <a:rPr lang="en-GB" sz="2000" dirty="0"/>
              <a:t>  </a:t>
            </a:r>
            <a:r>
              <a:rPr lang="en-GB" sz="1600" dirty="0"/>
              <a:t>   ●</a:t>
            </a:r>
            <a:r>
              <a:rPr lang="en-GB" sz="2400" dirty="0"/>
              <a:t>	Other approaches like NLP analyze documents</a:t>
            </a:r>
            <a:br>
              <a:rPr lang="en-GB" sz="2400" dirty="0"/>
            </a:br>
            <a:r>
              <a:rPr lang="en-GB" sz="2400" dirty="0"/>
              <a:t>	</a:t>
            </a:r>
            <a:r>
              <a:rPr lang="en-GB" sz="2400" i="1" dirty="0">
                <a:solidFill>
                  <a:srgbClr val="1B8EC3"/>
                </a:solidFill>
              </a:rPr>
              <a:t>sentence by sentence</a:t>
            </a:r>
          </a:p>
          <a:p>
            <a:endParaRPr lang="en-GB" sz="1000" dirty="0"/>
          </a:p>
          <a:p>
            <a:r>
              <a:rPr lang="en-GB" dirty="0"/>
              <a:t>    </a:t>
            </a:r>
            <a:r>
              <a:rPr lang="en-GB" sz="1600" dirty="0"/>
              <a:t>  </a:t>
            </a:r>
            <a:r>
              <a:rPr lang="en-GB" dirty="0"/>
              <a:t>	</a:t>
            </a:r>
            <a:r>
              <a:rPr lang="en-GB" sz="2400" dirty="0"/>
              <a:t>=&gt; they can detect only relations that have been</a:t>
            </a:r>
            <a:br>
              <a:rPr lang="en-GB" sz="2400" dirty="0"/>
            </a:br>
            <a:r>
              <a:rPr lang="en-GB" sz="2400" dirty="0"/>
              <a:t>	written down by an author, i.e., that </a:t>
            </a:r>
            <a:r>
              <a:rPr lang="en-GB" sz="2400" i="1" dirty="0">
                <a:solidFill>
                  <a:srgbClr val="1B8EC3"/>
                </a:solidFill>
              </a:rPr>
              <a:t>are already</a:t>
            </a:r>
            <a:br>
              <a:rPr lang="en-GB" sz="2400" i="1" dirty="0">
                <a:solidFill>
                  <a:srgbClr val="1B8EC3"/>
                </a:solidFill>
              </a:rPr>
            </a:br>
            <a:r>
              <a:rPr lang="en-GB" sz="2400" i="1" dirty="0">
                <a:solidFill>
                  <a:srgbClr val="1B8EC3"/>
                </a:solidFill>
              </a:rPr>
              <a:t>	known</a:t>
            </a:r>
          </a:p>
          <a:p>
            <a:endParaRPr lang="en-GB" sz="1000" dirty="0">
              <a:solidFill>
                <a:srgbClr val="1B8EC3"/>
              </a:solidFill>
            </a:endParaRPr>
          </a:p>
          <a:p>
            <a:r>
              <a:rPr lang="en-GB" dirty="0"/>
              <a:t>      </a:t>
            </a:r>
            <a:r>
              <a:rPr lang="en-GB" sz="1600" dirty="0"/>
              <a:t>●</a:t>
            </a:r>
            <a:r>
              <a:rPr lang="en-GB" sz="2400" dirty="0"/>
              <a:t>	Discoveries of </a:t>
            </a:r>
            <a:r>
              <a:rPr lang="en-GB" sz="2400" i="1" dirty="0">
                <a:solidFill>
                  <a:srgbClr val="CC0000"/>
                </a:solidFill>
              </a:rPr>
              <a:t>really novel relations</a:t>
            </a:r>
            <a:r>
              <a:rPr lang="en-GB" sz="2400" dirty="0"/>
              <a:t> base on a</a:t>
            </a:r>
            <a:br>
              <a:rPr lang="en-GB" sz="2400" dirty="0"/>
            </a:br>
            <a:r>
              <a:rPr lang="en-GB" sz="2400" dirty="0"/>
              <a:t>	combination of small, seemingly unrelated and</a:t>
            </a:r>
            <a:br>
              <a:rPr lang="en-GB" sz="2400" dirty="0"/>
            </a:br>
            <a:r>
              <a:rPr lang="en-GB" sz="2400" dirty="0"/>
              <a:t>	</a:t>
            </a:r>
            <a:r>
              <a:rPr lang="en-GB" sz="2400" i="1" dirty="0">
                <a:solidFill>
                  <a:srgbClr val="CC0000"/>
                </a:solidFill>
              </a:rPr>
              <a:t>unnoticed facts dispersed</a:t>
            </a:r>
            <a:r>
              <a:rPr lang="en-GB" sz="2400" dirty="0"/>
              <a:t> over isolated publications </a:t>
            </a:r>
          </a:p>
          <a:p>
            <a:endParaRPr lang="en-GB" sz="1000" dirty="0"/>
          </a:p>
          <a:p>
            <a:r>
              <a:rPr lang="en-GB" dirty="0"/>
              <a:t>      </a:t>
            </a:r>
            <a:r>
              <a:rPr lang="en-GB" sz="2400" dirty="0"/>
              <a:t>	=&gt; that’s what InfoCodex does, </a:t>
            </a:r>
            <a:r>
              <a:rPr lang="en-GB" sz="2400" i="1" dirty="0">
                <a:solidFill>
                  <a:srgbClr val="CC0000"/>
                </a:solidFill>
              </a:rPr>
              <a:t>combining</a:t>
            </a:r>
            <a:r>
              <a:rPr lang="en-GB" sz="2400" dirty="0"/>
              <a:t> semantic</a:t>
            </a:r>
            <a:br>
              <a:rPr lang="en-GB" sz="2400" dirty="0"/>
            </a:br>
            <a:r>
              <a:rPr lang="en-GB" sz="2400" dirty="0"/>
              <a:t>	technologies with statistical and neural analysis of</a:t>
            </a:r>
            <a:br>
              <a:rPr lang="en-GB" sz="2400" dirty="0"/>
            </a:br>
            <a:r>
              <a:rPr lang="en-GB" sz="2400" dirty="0"/>
              <a:t>	</a:t>
            </a:r>
            <a:r>
              <a:rPr lang="en-GB" sz="2400" i="1" dirty="0">
                <a:solidFill>
                  <a:srgbClr val="CC0000"/>
                </a:solidFill>
              </a:rPr>
              <a:t>whole 	document collections</a:t>
            </a:r>
          </a:p>
          <a:p>
            <a:pPr>
              <a:spcBef>
                <a:spcPct val="50000"/>
              </a:spcBef>
            </a:pPr>
            <a:endParaRPr lang="de-DE"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1196975"/>
            <a:ext cx="8675687" cy="503238"/>
          </a:xfrm>
          <a:noFill/>
        </p:spPr>
        <p:txBody>
          <a:bodyPr/>
          <a:lstStyle/>
          <a:p>
            <a:r>
              <a:rPr lang="de-CH" sz="2600" dirty="0"/>
              <a:t>Customer </a:t>
            </a:r>
            <a:r>
              <a:rPr lang="de-CH" sz="2600" dirty="0" err="1"/>
              <a:t>Benefits</a:t>
            </a:r>
            <a:r>
              <a:rPr lang="de-CH" sz="2600" dirty="0"/>
              <a:t> in </a:t>
            </a:r>
            <a:r>
              <a:rPr lang="de-CH" sz="2600" dirty="0" err="1"/>
              <a:t>Gaining</a:t>
            </a:r>
            <a:r>
              <a:rPr lang="de-CH" sz="2600" dirty="0"/>
              <a:t> </a:t>
            </a:r>
            <a:r>
              <a:rPr lang="de-CH" sz="2600" dirty="0" err="1"/>
              <a:t>Competitive</a:t>
            </a:r>
            <a:r>
              <a:rPr lang="de-CH" sz="2600" dirty="0"/>
              <a:t> Advantages</a:t>
            </a:r>
            <a:endParaRPr lang="de-DE" sz="2600" dirty="0"/>
          </a:p>
        </p:txBody>
      </p:sp>
      <p:sp>
        <p:nvSpPr>
          <p:cNvPr id="28675" name="Text Box 5"/>
          <p:cNvSpPr txBox="1">
            <a:spLocks noChangeArrowheads="1"/>
          </p:cNvSpPr>
          <p:nvPr/>
        </p:nvSpPr>
        <p:spPr bwMode="auto">
          <a:xfrm>
            <a:off x="323528" y="2204864"/>
            <a:ext cx="8424862" cy="3231654"/>
          </a:xfrm>
          <a:prstGeom prst="rect">
            <a:avLst/>
          </a:prstGeom>
          <a:noFill/>
          <a:ln w="9525">
            <a:noFill/>
            <a:miter lim="800000"/>
            <a:headEnd/>
            <a:tailEnd/>
          </a:ln>
        </p:spPr>
        <p:txBody>
          <a:bodyPr>
            <a:spAutoFit/>
          </a:bodyPr>
          <a:lstStyle/>
          <a:p>
            <a:r>
              <a:rPr lang="en-GB" sz="2400" dirty="0"/>
              <a:t>     </a:t>
            </a:r>
            <a:r>
              <a:rPr lang="en-US" sz="2400" dirty="0"/>
              <a:t>1.  </a:t>
            </a:r>
            <a:r>
              <a:rPr lang="en-US" sz="2400" i="1" dirty="0">
                <a:solidFill>
                  <a:srgbClr val="CC0000"/>
                </a:solidFill>
              </a:rPr>
              <a:t>Targeted</a:t>
            </a:r>
            <a:r>
              <a:rPr lang="en-US" sz="2400" dirty="0"/>
              <a:t> individual information sources with </a:t>
            </a:r>
          </a:p>
          <a:p>
            <a:r>
              <a:rPr lang="en-US" sz="2400" dirty="0"/>
              <a:t>           identification of new (current) information</a:t>
            </a:r>
          </a:p>
          <a:p>
            <a:endParaRPr lang="de-CH" sz="2400" dirty="0"/>
          </a:p>
          <a:p>
            <a:r>
              <a:rPr lang="en-US" sz="2400" dirty="0"/>
              <a:t>      2.  Alerts with </a:t>
            </a:r>
            <a:r>
              <a:rPr lang="en-US" sz="2400" i="1" dirty="0">
                <a:solidFill>
                  <a:srgbClr val="CC0000"/>
                </a:solidFill>
              </a:rPr>
              <a:t>relevant</a:t>
            </a:r>
            <a:r>
              <a:rPr lang="en-US" sz="2400" dirty="0"/>
              <a:t> and </a:t>
            </a:r>
            <a:r>
              <a:rPr lang="en-US" sz="2400" i="1" dirty="0">
                <a:solidFill>
                  <a:srgbClr val="CC0000"/>
                </a:solidFill>
              </a:rPr>
              <a:t>new</a:t>
            </a:r>
            <a:r>
              <a:rPr lang="en-US" sz="2400" dirty="0"/>
              <a:t> documents (thematic </a:t>
            </a:r>
          </a:p>
          <a:p>
            <a:r>
              <a:rPr lang="en-US" sz="2400" dirty="0"/>
              <a:t>           relevance controlled by concept filters)</a:t>
            </a:r>
          </a:p>
          <a:p>
            <a:endParaRPr lang="de-CH" sz="2400" dirty="0"/>
          </a:p>
          <a:p>
            <a:r>
              <a:rPr lang="en-US" sz="2400" dirty="0"/>
              <a:t>      3.  </a:t>
            </a:r>
            <a:r>
              <a:rPr lang="en-US" sz="2400" i="1" dirty="0">
                <a:solidFill>
                  <a:srgbClr val="CC0000"/>
                </a:solidFill>
              </a:rPr>
              <a:t>Early recognition </a:t>
            </a:r>
            <a:r>
              <a:rPr lang="en-US" sz="2400" dirty="0"/>
              <a:t>of changes/trends</a:t>
            </a:r>
            <a:endParaRPr lang="de-CH" sz="2400" dirty="0"/>
          </a:p>
          <a:p>
            <a:pPr>
              <a:spcBef>
                <a:spcPct val="50000"/>
              </a:spcBef>
            </a:pPr>
            <a:endParaRPr lang="de-DE"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188913"/>
            <a:ext cx="8229600" cy="1511300"/>
          </a:xfrm>
          <a:noFill/>
        </p:spPr>
        <p:txBody>
          <a:bodyPr/>
          <a:lstStyle/>
          <a:p>
            <a:r>
              <a:rPr lang="de-CH" sz="2000">
                <a:solidFill>
                  <a:schemeClr val="tx1"/>
                </a:solidFill>
              </a:rPr>
              <a:t>					II.  Technical Properties</a:t>
            </a:r>
            <a:r>
              <a:rPr lang="de-CH"/>
              <a:t> </a:t>
            </a:r>
            <a:br>
              <a:rPr lang="de-CH"/>
            </a:br>
            <a:br>
              <a:rPr lang="de-CH" sz="2000"/>
            </a:br>
            <a:r>
              <a:rPr lang="de-CH"/>
              <a:t>System Architecture of InfoCodex</a:t>
            </a:r>
            <a:endParaRPr lang="de-DE"/>
          </a:p>
        </p:txBody>
      </p:sp>
      <p:grpSp>
        <p:nvGrpSpPr>
          <p:cNvPr id="2" name="Group 34"/>
          <p:cNvGrpSpPr>
            <a:grpSpLocks noGrp="1"/>
          </p:cNvGrpSpPr>
          <p:nvPr/>
        </p:nvGrpSpPr>
        <p:grpSpPr bwMode="auto">
          <a:xfrm>
            <a:off x="539552" y="1916832"/>
            <a:ext cx="8229600" cy="4325565"/>
            <a:chOff x="920" y="928"/>
            <a:chExt cx="3920" cy="2944"/>
          </a:xfrm>
        </p:grpSpPr>
        <p:sp>
          <p:nvSpPr>
            <p:cNvPr id="19460" name="Rectangle 5"/>
            <p:cNvSpPr>
              <a:spLocks noChangeArrowheads="1"/>
            </p:cNvSpPr>
            <p:nvPr/>
          </p:nvSpPr>
          <p:spPr bwMode="auto">
            <a:xfrm>
              <a:off x="3510" y="2120"/>
              <a:ext cx="116" cy="480"/>
            </a:xfrm>
            <a:prstGeom prst="rect">
              <a:avLst/>
            </a:prstGeom>
            <a:noFill/>
            <a:ln w="9525">
              <a:noFill/>
              <a:miter lim="800000"/>
              <a:headEnd/>
              <a:tailEnd/>
            </a:ln>
          </p:spPr>
          <p:txBody>
            <a:bodyPr wrap="none">
              <a:spAutoFit/>
            </a:bodyPr>
            <a:lstStyle/>
            <a:p>
              <a:endParaRPr lang="de-DE" sz="4400">
                <a:solidFill>
                  <a:schemeClr val="tx2"/>
                </a:solidFill>
                <a:latin typeface="Times New Roman" pitchFamily="18" charset="0"/>
              </a:endParaRPr>
            </a:p>
          </p:txBody>
        </p:sp>
        <p:sp>
          <p:nvSpPr>
            <p:cNvPr id="19461" name="Text Box 8"/>
            <p:cNvSpPr txBox="1">
              <a:spLocks noChangeArrowheads="1"/>
            </p:cNvSpPr>
            <p:nvPr/>
          </p:nvSpPr>
          <p:spPr bwMode="auto">
            <a:xfrm>
              <a:off x="1744" y="3400"/>
              <a:ext cx="2400" cy="231"/>
            </a:xfrm>
            <a:prstGeom prst="rect">
              <a:avLst/>
            </a:prstGeom>
            <a:noFill/>
            <a:ln w="9525">
              <a:noFill/>
              <a:miter lim="800000"/>
              <a:headEnd/>
              <a:tailEnd/>
            </a:ln>
          </p:spPr>
          <p:txBody>
            <a:bodyPr>
              <a:spAutoFit/>
            </a:bodyPr>
            <a:lstStyle/>
            <a:p>
              <a:pPr>
                <a:spcBef>
                  <a:spcPct val="50000"/>
                </a:spcBef>
              </a:pPr>
              <a:endParaRPr lang="de-DE"/>
            </a:p>
          </p:txBody>
        </p:sp>
        <p:sp>
          <p:nvSpPr>
            <p:cNvPr id="19462" name="Text Box 10"/>
            <p:cNvSpPr txBox="1">
              <a:spLocks noChangeArrowheads="1"/>
            </p:cNvSpPr>
            <p:nvPr/>
          </p:nvSpPr>
          <p:spPr bwMode="auto">
            <a:xfrm>
              <a:off x="1840" y="3432"/>
              <a:ext cx="2208" cy="440"/>
            </a:xfrm>
            <a:prstGeom prst="rect">
              <a:avLst/>
            </a:prstGeom>
            <a:solidFill>
              <a:srgbClr val="C0C0FF"/>
            </a:solidFill>
            <a:ln w="9525">
              <a:solidFill>
                <a:schemeClr val="tx1"/>
              </a:solidFill>
              <a:miter lim="800000"/>
              <a:headEnd/>
              <a:tailEnd/>
            </a:ln>
          </p:spPr>
          <p:txBody>
            <a:bodyPr>
              <a:spAutoFit/>
            </a:bodyPr>
            <a:lstStyle/>
            <a:p>
              <a:pPr algn="ctr">
                <a:spcBef>
                  <a:spcPct val="50000"/>
                </a:spcBef>
              </a:pPr>
              <a:r>
                <a:rPr lang="de-CH" dirty="0">
                  <a:solidFill>
                    <a:srgbClr val="333366"/>
                  </a:solidFill>
                </a:rPr>
                <a:t>WIDAS DBMS</a:t>
              </a:r>
            </a:p>
            <a:p>
              <a:pPr algn="ctr">
                <a:spcBef>
                  <a:spcPct val="50000"/>
                </a:spcBef>
              </a:pPr>
              <a:r>
                <a:rPr lang="de-CH" sz="1200" dirty="0" err="1"/>
                <a:t>Enbcapsulated</a:t>
              </a:r>
              <a:r>
                <a:rPr lang="de-CH" sz="1200" dirty="0"/>
                <a:t> </a:t>
              </a:r>
              <a:r>
                <a:rPr lang="de-CH" sz="1200" dirty="0" err="1"/>
                <a:t>high-performance</a:t>
              </a:r>
              <a:r>
                <a:rPr lang="de-CH" sz="1200" dirty="0"/>
                <a:t> DBMS</a:t>
              </a:r>
            </a:p>
          </p:txBody>
        </p:sp>
        <p:sp>
          <p:nvSpPr>
            <p:cNvPr id="19463" name="Text Box 11"/>
            <p:cNvSpPr txBox="1">
              <a:spLocks noChangeArrowheads="1"/>
            </p:cNvSpPr>
            <p:nvPr/>
          </p:nvSpPr>
          <p:spPr bwMode="auto">
            <a:xfrm>
              <a:off x="1832" y="2608"/>
              <a:ext cx="2216" cy="566"/>
            </a:xfrm>
            <a:prstGeom prst="rect">
              <a:avLst/>
            </a:prstGeom>
            <a:solidFill>
              <a:srgbClr val="C0C0FF"/>
            </a:solidFill>
            <a:ln w="9525">
              <a:solidFill>
                <a:schemeClr val="tx1"/>
              </a:solidFill>
              <a:miter lim="800000"/>
              <a:headEnd/>
              <a:tailEnd/>
            </a:ln>
          </p:spPr>
          <p:txBody>
            <a:bodyPr>
              <a:spAutoFit/>
            </a:bodyPr>
            <a:lstStyle/>
            <a:p>
              <a:pPr algn="ctr">
                <a:spcBef>
                  <a:spcPct val="50000"/>
                </a:spcBef>
              </a:pPr>
              <a:r>
                <a:rPr lang="de-CH" dirty="0">
                  <a:solidFill>
                    <a:srgbClr val="333366"/>
                  </a:solidFill>
                </a:rPr>
                <a:t>InfoCodex-API</a:t>
              </a:r>
            </a:p>
            <a:p>
              <a:pPr algn="ctr">
                <a:spcBef>
                  <a:spcPct val="50000"/>
                </a:spcBef>
              </a:pPr>
              <a:r>
                <a:rPr lang="de-CH" sz="1200" dirty="0"/>
                <a:t>- </a:t>
              </a:r>
              <a:r>
                <a:rPr lang="de-CH" sz="1200" dirty="0" err="1"/>
                <a:t>Multithreaded</a:t>
              </a:r>
              <a:r>
                <a:rPr lang="de-CH" sz="1200" dirty="0"/>
                <a:t> </a:t>
              </a:r>
              <a:r>
                <a:rPr lang="de-CH" sz="1200" dirty="0" err="1"/>
                <a:t>daemon</a:t>
              </a:r>
              <a:br>
                <a:rPr lang="de-CH" sz="1200" dirty="0"/>
              </a:br>
              <a:r>
                <a:rPr lang="de-CH" sz="1200" dirty="0"/>
                <a:t>- InfoCodex-</a:t>
              </a:r>
              <a:r>
                <a:rPr lang="de-CH" sz="1200" dirty="0" err="1"/>
                <a:t>session</a:t>
              </a:r>
              <a:r>
                <a:rPr lang="de-CH" sz="1200" dirty="0"/>
                <a:t> </a:t>
              </a:r>
              <a:r>
                <a:rPr lang="de-CH" sz="1200" dirty="0" err="1"/>
                <a:t>processes</a:t>
              </a:r>
              <a:endParaRPr lang="de-CH" sz="1200" dirty="0"/>
            </a:p>
          </p:txBody>
        </p:sp>
        <p:sp>
          <p:nvSpPr>
            <p:cNvPr id="19464" name="AutoShape 13"/>
            <p:cNvSpPr>
              <a:spLocks noChangeArrowheads="1"/>
            </p:cNvSpPr>
            <p:nvPr/>
          </p:nvSpPr>
          <p:spPr bwMode="auto">
            <a:xfrm>
              <a:off x="2864" y="3160"/>
              <a:ext cx="144" cy="256"/>
            </a:xfrm>
            <a:prstGeom prst="upDownArrow">
              <a:avLst>
                <a:gd name="adj1" fmla="val 50000"/>
                <a:gd name="adj2" fmla="val 35556"/>
              </a:avLst>
            </a:prstGeom>
            <a:solidFill>
              <a:srgbClr val="669900"/>
            </a:solidFill>
            <a:ln w="9525">
              <a:solidFill>
                <a:schemeClr val="tx1"/>
              </a:solidFill>
              <a:miter lim="800000"/>
              <a:headEnd/>
              <a:tailEnd/>
            </a:ln>
          </p:spPr>
          <p:txBody>
            <a:bodyPr wrap="none" anchor="ctr"/>
            <a:lstStyle/>
            <a:p>
              <a:pPr algn="ctr"/>
              <a:endParaRPr lang="de-DE"/>
            </a:p>
          </p:txBody>
        </p:sp>
        <p:sp>
          <p:nvSpPr>
            <p:cNvPr id="19465" name="Text Box 14"/>
            <p:cNvSpPr txBox="1">
              <a:spLocks noChangeArrowheads="1"/>
            </p:cNvSpPr>
            <p:nvPr/>
          </p:nvSpPr>
          <p:spPr bwMode="auto">
            <a:xfrm>
              <a:off x="3066" y="3186"/>
              <a:ext cx="760" cy="192"/>
            </a:xfrm>
            <a:prstGeom prst="rect">
              <a:avLst/>
            </a:prstGeom>
            <a:noFill/>
            <a:ln w="9525">
              <a:noFill/>
              <a:miter lim="800000"/>
              <a:headEnd/>
              <a:tailEnd/>
            </a:ln>
          </p:spPr>
          <p:txBody>
            <a:bodyPr>
              <a:spAutoFit/>
            </a:bodyPr>
            <a:lstStyle/>
            <a:p>
              <a:pPr>
                <a:spcBef>
                  <a:spcPct val="50000"/>
                </a:spcBef>
              </a:pPr>
              <a:r>
                <a:rPr lang="de-CH" sz="1400"/>
                <a:t>WitCC</a:t>
              </a:r>
            </a:p>
          </p:txBody>
        </p:sp>
        <p:sp>
          <p:nvSpPr>
            <p:cNvPr id="19466" name="AutoShape 15"/>
            <p:cNvSpPr>
              <a:spLocks noChangeArrowheads="1"/>
            </p:cNvSpPr>
            <p:nvPr/>
          </p:nvSpPr>
          <p:spPr bwMode="auto">
            <a:xfrm>
              <a:off x="2864" y="2120"/>
              <a:ext cx="144" cy="464"/>
            </a:xfrm>
            <a:prstGeom prst="upDownArrow">
              <a:avLst>
                <a:gd name="adj1" fmla="val 50000"/>
                <a:gd name="adj2" fmla="val 64444"/>
              </a:avLst>
            </a:prstGeom>
            <a:solidFill>
              <a:srgbClr val="669900"/>
            </a:solidFill>
            <a:ln w="9525">
              <a:solidFill>
                <a:schemeClr val="tx1"/>
              </a:solidFill>
              <a:miter lim="800000"/>
              <a:headEnd/>
              <a:tailEnd/>
            </a:ln>
          </p:spPr>
          <p:txBody>
            <a:bodyPr wrap="none" anchor="ctr"/>
            <a:lstStyle/>
            <a:p>
              <a:endParaRPr lang="de-DE"/>
            </a:p>
          </p:txBody>
        </p:sp>
        <p:sp>
          <p:nvSpPr>
            <p:cNvPr id="19467" name="Text Box 16"/>
            <p:cNvSpPr txBox="1">
              <a:spLocks noChangeArrowheads="1"/>
            </p:cNvSpPr>
            <p:nvPr/>
          </p:nvSpPr>
          <p:spPr bwMode="auto">
            <a:xfrm>
              <a:off x="3040" y="2190"/>
              <a:ext cx="760" cy="326"/>
            </a:xfrm>
            <a:prstGeom prst="rect">
              <a:avLst/>
            </a:prstGeom>
            <a:noFill/>
            <a:ln w="9525">
              <a:noFill/>
              <a:miter lim="800000"/>
              <a:headEnd/>
              <a:tailEnd/>
            </a:ln>
          </p:spPr>
          <p:txBody>
            <a:bodyPr>
              <a:spAutoFit/>
            </a:bodyPr>
            <a:lstStyle/>
            <a:p>
              <a:pPr>
                <a:spcBef>
                  <a:spcPct val="50000"/>
                </a:spcBef>
              </a:pPr>
              <a:r>
                <a:rPr lang="de-CH" sz="1400"/>
                <a:t>TCP/IP </a:t>
              </a:r>
              <a:br>
                <a:rPr lang="de-CH" sz="1400"/>
              </a:br>
              <a:r>
                <a:rPr lang="de-CH" sz="1400"/>
                <a:t>XML</a:t>
              </a:r>
            </a:p>
          </p:txBody>
        </p:sp>
        <p:sp>
          <p:nvSpPr>
            <p:cNvPr id="19468" name="Text Box 17"/>
            <p:cNvSpPr txBox="1">
              <a:spLocks noChangeArrowheads="1"/>
            </p:cNvSpPr>
            <p:nvPr/>
          </p:nvSpPr>
          <p:spPr bwMode="auto">
            <a:xfrm>
              <a:off x="2056" y="1838"/>
              <a:ext cx="792" cy="198"/>
            </a:xfrm>
            <a:prstGeom prst="rect">
              <a:avLst/>
            </a:prstGeom>
            <a:solidFill>
              <a:srgbClr val="C0C0FF"/>
            </a:solidFill>
            <a:ln w="9525">
              <a:solidFill>
                <a:schemeClr val="tx1"/>
              </a:solidFill>
              <a:miter lim="800000"/>
              <a:headEnd/>
              <a:tailEnd/>
            </a:ln>
          </p:spPr>
          <p:txBody>
            <a:bodyPr>
              <a:spAutoFit/>
            </a:bodyPr>
            <a:lstStyle/>
            <a:p>
              <a:pPr algn="ctr">
                <a:spcBef>
                  <a:spcPct val="50000"/>
                </a:spcBef>
              </a:pPr>
              <a:r>
                <a:rPr lang="de-CH" sz="1400" b="1"/>
                <a:t>PHP</a:t>
              </a:r>
            </a:p>
          </p:txBody>
        </p:sp>
        <p:sp>
          <p:nvSpPr>
            <p:cNvPr id="19469" name="Text Box 19"/>
            <p:cNvSpPr txBox="1">
              <a:spLocks noChangeArrowheads="1"/>
            </p:cNvSpPr>
            <p:nvPr/>
          </p:nvSpPr>
          <p:spPr bwMode="auto">
            <a:xfrm>
              <a:off x="3006" y="1838"/>
              <a:ext cx="792" cy="198"/>
            </a:xfrm>
            <a:prstGeom prst="rect">
              <a:avLst/>
            </a:prstGeom>
            <a:solidFill>
              <a:srgbClr val="C0C0C0"/>
            </a:solidFill>
            <a:ln w="9525">
              <a:solidFill>
                <a:schemeClr val="tx1"/>
              </a:solidFill>
              <a:miter lim="800000"/>
              <a:headEnd/>
              <a:tailEnd/>
            </a:ln>
          </p:spPr>
          <p:txBody>
            <a:bodyPr>
              <a:spAutoFit/>
            </a:bodyPr>
            <a:lstStyle/>
            <a:p>
              <a:pPr algn="ctr">
                <a:spcBef>
                  <a:spcPct val="50000"/>
                </a:spcBef>
              </a:pPr>
              <a:r>
                <a:rPr lang="de-CH" sz="1400" b="1"/>
                <a:t>Webservice</a:t>
              </a:r>
            </a:p>
          </p:txBody>
        </p:sp>
        <p:sp>
          <p:nvSpPr>
            <p:cNvPr id="19470" name="Rectangle 22"/>
            <p:cNvSpPr>
              <a:spLocks noChangeArrowheads="1"/>
            </p:cNvSpPr>
            <p:nvPr/>
          </p:nvSpPr>
          <p:spPr bwMode="auto">
            <a:xfrm>
              <a:off x="1874" y="1554"/>
              <a:ext cx="2188" cy="552"/>
            </a:xfrm>
            <a:prstGeom prst="rect">
              <a:avLst/>
            </a:prstGeom>
            <a:noFill/>
            <a:ln w="9525">
              <a:solidFill>
                <a:schemeClr val="tx1"/>
              </a:solidFill>
              <a:prstDash val="dash"/>
              <a:miter lim="800000"/>
              <a:headEnd/>
              <a:tailEnd/>
            </a:ln>
          </p:spPr>
          <p:txBody>
            <a:bodyPr wrap="none" anchor="ctr"/>
            <a:lstStyle/>
            <a:p>
              <a:endParaRPr lang="de-DE"/>
            </a:p>
          </p:txBody>
        </p:sp>
        <p:sp>
          <p:nvSpPr>
            <p:cNvPr id="19471" name="Text Box 23"/>
            <p:cNvSpPr txBox="1">
              <a:spLocks noChangeArrowheads="1"/>
            </p:cNvSpPr>
            <p:nvPr/>
          </p:nvSpPr>
          <p:spPr bwMode="auto">
            <a:xfrm>
              <a:off x="1974" y="1561"/>
              <a:ext cx="1928" cy="231"/>
            </a:xfrm>
            <a:prstGeom prst="rect">
              <a:avLst/>
            </a:prstGeom>
            <a:noFill/>
            <a:ln w="9525">
              <a:noFill/>
              <a:miter lim="800000"/>
              <a:headEnd/>
              <a:tailEnd/>
            </a:ln>
          </p:spPr>
          <p:txBody>
            <a:bodyPr>
              <a:spAutoFit/>
            </a:bodyPr>
            <a:lstStyle/>
            <a:p>
              <a:pPr algn="ctr">
                <a:spcBef>
                  <a:spcPct val="50000"/>
                </a:spcBef>
              </a:pPr>
              <a:r>
                <a:rPr lang="de-CH">
                  <a:solidFill>
                    <a:srgbClr val="333366"/>
                  </a:solidFill>
                </a:rPr>
                <a:t>Connectors</a:t>
              </a:r>
            </a:p>
          </p:txBody>
        </p:sp>
        <p:sp>
          <p:nvSpPr>
            <p:cNvPr id="19472" name="Text Box 25"/>
            <p:cNvSpPr txBox="1">
              <a:spLocks noChangeArrowheads="1"/>
            </p:cNvSpPr>
            <p:nvPr/>
          </p:nvSpPr>
          <p:spPr bwMode="auto">
            <a:xfrm>
              <a:off x="3808" y="1837"/>
              <a:ext cx="234" cy="192"/>
            </a:xfrm>
            <a:prstGeom prst="rect">
              <a:avLst/>
            </a:prstGeom>
            <a:noFill/>
            <a:ln w="9525">
              <a:noFill/>
              <a:miter lim="800000"/>
              <a:headEnd/>
              <a:tailEnd/>
            </a:ln>
          </p:spPr>
          <p:txBody>
            <a:bodyPr>
              <a:spAutoFit/>
            </a:bodyPr>
            <a:lstStyle/>
            <a:p>
              <a:pPr>
                <a:spcBef>
                  <a:spcPct val="50000"/>
                </a:spcBef>
              </a:pPr>
              <a:r>
                <a:rPr lang="de-CH" sz="1400"/>
                <a:t>...</a:t>
              </a:r>
            </a:p>
          </p:txBody>
        </p:sp>
        <p:sp>
          <p:nvSpPr>
            <p:cNvPr id="19473" name="Text Box 29"/>
            <p:cNvSpPr txBox="1">
              <a:spLocks noChangeArrowheads="1"/>
            </p:cNvSpPr>
            <p:nvPr/>
          </p:nvSpPr>
          <p:spPr bwMode="auto">
            <a:xfrm>
              <a:off x="2968" y="928"/>
              <a:ext cx="1872" cy="251"/>
            </a:xfrm>
            <a:prstGeom prst="rect">
              <a:avLst/>
            </a:prstGeom>
            <a:solidFill>
              <a:srgbClr val="C0C0C0"/>
            </a:solidFill>
            <a:ln w="9525">
              <a:solidFill>
                <a:schemeClr val="tx1"/>
              </a:solidFill>
              <a:miter lim="800000"/>
              <a:headEnd/>
              <a:tailEnd/>
            </a:ln>
          </p:spPr>
          <p:txBody>
            <a:bodyPr>
              <a:spAutoFit/>
            </a:bodyPr>
            <a:lstStyle/>
            <a:p>
              <a:pPr algn="ctr">
                <a:spcBef>
                  <a:spcPct val="50000"/>
                </a:spcBef>
              </a:pPr>
              <a:r>
                <a:rPr lang="de-CH" dirty="0">
                  <a:solidFill>
                    <a:srgbClr val="333366"/>
                  </a:solidFill>
                </a:rPr>
                <a:t>Client-(Web) </a:t>
              </a:r>
              <a:r>
                <a:rPr lang="de-CH" dirty="0" err="1">
                  <a:solidFill>
                    <a:srgbClr val="333366"/>
                  </a:solidFill>
                </a:rPr>
                <a:t>applications</a:t>
              </a:r>
              <a:endParaRPr lang="de-CH" sz="1200" dirty="0"/>
            </a:p>
          </p:txBody>
        </p:sp>
        <p:sp>
          <p:nvSpPr>
            <p:cNvPr id="19474" name="AutoShape 30"/>
            <p:cNvSpPr>
              <a:spLocks noChangeArrowheads="1"/>
            </p:cNvSpPr>
            <p:nvPr/>
          </p:nvSpPr>
          <p:spPr bwMode="auto">
            <a:xfrm>
              <a:off x="3752" y="1216"/>
              <a:ext cx="144" cy="256"/>
            </a:xfrm>
            <a:prstGeom prst="upDownArrow">
              <a:avLst>
                <a:gd name="adj1" fmla="val 50000"/>
                <a:gd name="adj2" fmla="val 35556"/>
              </a:avLst>
            </a:prstGeom>
            <a:solidFill>
              <a:srgbClr val="669900"/>
            </a:solidFill>
            <a:ln w="9525">
              <a:solidFill>
                <a:schemeClr val="tx1"/>
              </a:solidFill>
              <a:miter lim="800000"/>
              <a:headEnd/>
              <a:tailEnd/>
            </a:ln>
          </p:spPr>
          <p:txBody>
            <a:bodyPr wrap="none" anchor="ctr"/>
            <a:lstStyle/>
            <a:p>
              <a:pPr algn="ctr"/>
              <a:endParaRPr lang="de-DE"/>
            </a:p>
          </p:txBody>
        </p:sp>
        <p:sp>
          <p:nvSpPr>
            <p:cNvPr id="19475" name="Text Box 31"/>
            <p:cNvSpPr txBox="1">
              <a:spLocks noChangeArrowheads="1"/>
            </p:cNvSpPr>
            <p:nvPr/>
          </p:nvSpPr>
          <p:spPr bwMode="auto">
            <a:xfrm>
              <a:off x="920" y="928"/>
              <a:ext cx="1960" cy="251"/>
            </a:xfrm>
            <a:prstGeom prst="rect">
              <a:avLst/>
            </a:prstGeom>
            <a:solidFill>
              <a:srgbClr val="C0C0FF"/>
            </a:solidFill>
            <a:ln w="9525">
              <a:solidFill>
                <a:schemeClr val="tx1"/>
              </a:solidFill>
              <a:miter lim="800000"/>
              <a:headEnd/>
              <a:tailEnd/>
            </a:ln>
          </p:spPr>
          <p:txBody>
            <a:bodyPr>
              <a:spAutoFit/>
            </a:bodyPr>
            <a:lstStyle/>
            <a:p>
              <a:pPr algn="ctr">
                <a:spcBef>
                  <a:spcPct val="50000"/>
                </a:spcBef>
              </a:pPr>
              <a:r>
                <a:rPr lang="de-CH" dirty="0">
                  <a:solidFill>
                    <a:srgbClr val="333366"/>
                  </a:solidFill>
                </a:rPr>
                <a:t>InfoCodex Web </a:t>
              </a:r>
              <a:r>
                <a:rPr lang="de-CH" dirty="0" err="1">
                  <a:solidFill>
                    <a:srgbClr val="333366"/>
                  </a:solidFill>
                </a:rPr>
                <a:t>application</a:t>
              </a:r>
              <a:endParaRPr lang="de-CH" sz="1200" dirty="0"/>
            </a:p>
          </p:txBody>
        </p:sp>
        <p:sp>
          <p:nvSpPr>
            <p:cNvPr id="19476" name="AutoShape 32"/>
            <p:cNvSpPr>
              <a:spLocks noChangeArrowheads="1"/>
            </p:cNvSpPr>
            <p:nvPr/>
          </p:nvSpPr>
          <p:spPr bwMode="auto">
            <a:xfrm>
              <a:off x="2112" y="1232"/>
              <a:ext cx="144" cy="256"/>
            </a:xfrm>
            <a:prstGeom prst="upDownArrow">
              <a:avLst>
                <a:gd name="adj1" fmla="val 50000"/>
                <a:gd name="adj2" fmla="val 35556"/>
              </a:avLst>
            </a:prstGeom>
            <a:solidFill>
              <a:srgbClr val="669900"/>
            </a:solidFill>
            <a:ln w="9525">
              <a:solidFill>
                <a:schemeClr val="tx1"/>
              </a:solidFill>
              <a:miter lim="800000"/>
              <a:headEnd/>
              <a:tailEnd/>
            </a:ln>
          </p:spPr>
          <p:txBody>
            <a:bodyPr wrap="none" anchor="ctr"/>
            <a:lstStyle/>
            <a:p>
              <a:pPr algn="ctr"/>
              <a:endParaRPr lang="de-DE"/>
            </a:p>
          </p:txBody>
        </p:sp>
        <p:sp>
          <p:nvSpPr>
            <p:cNvPr id="19477" name="Text Box 33"/>
            <p:cNvSpPr txBox="1">
              <a:spLocks noChangeArrowheads="1"/>
            </p:cNvSpPr>
            <p:nvPr/>
          </p:nvSpPr>
          <p:spPr bwMode="auto">
            <a:xfrm>
              <a:off x="1296" y="1238"/>
              <a:ext cx="760" cy="192"/>
            </a:xfrm>
            <a:prstGeom prst="rect">
              <a:avLst/>
            </a:prstGeom>
            <a:noFill/>
            <a:ln w="9525">
              <a:noFill/>
              <a:miter lim="800000"/>
              <a:headEnd/>
              <a:tailEnd/>
            </a:ln>
          </p:spPr>
          <p:txBody>
            <a:bodyPr>
              <a:spAutoFit/>
            </a:bodyPr>
            <a:lstStyle/>
            <a:p>
              <a:pPr>
                <a:spcBef>
                  <a:spcPct val="50000"/>
                </a:spcBef>
              </a:pPr>
              <a:r>
                <a:rPr lang="de-CH" sz="1400"/>
                <a:t>HTTP, AJAX</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1412875"/>
            <a:ext cx="8353425" cy="503238"/>
          </a:xfrm>
        </p:spPr>
        <p:txBody>
          <a:bodyPr/>
          <a:lstStyle/>
          <a:p>
            <a:pPr algn="l" eaLnBrk="1" hangingPunct="1"/>
            <a:r>
              <a:rPr lang="de-CH" sz="2800"/>
              <a:t>The Company: </a:t>
            </a:r>
            <a:br>
              <a:rPr lang="de-CH" sz="2800"/>
            </a:br>
            <a:r>
              <a:rPr lang="de-CH" sz="2800"/>
              <a:t>15 Years Experience in Semantic Technologies</a:t>
            </a:r>
            <a:endParaRPr lang="de-DE" sz="2800"/>
          </a:p>
        </p:txBody>
      </p:sp>
      <p:sp>
        <p:nvSpPr>
          <p:cNvPr id="6147" name="Rectangle 10"/>
          <p:cNvSpPr>
            <a:spLocks noChangeArrowheads="1"/>
          </p:cNvSpPr>
          <p:nvPr/>
        </p:nvSpPr>
        <p:spPr bwMode="auto">
          <a:xfrm>
            <a:off x="611188" y="2349500"/>
            <a:ext cx="3529012" cy="3744913"/>
          </a:xfrm>
          <a:prstGeom prst="rect">
            <a:avLst/>
          </a:prstGeom>
          <a:noFill/>
          <a:ln w="9525">
            <a:noFill/>
            <a:miter lim="800000"/>
            <a:headEnd/>
            <a:tailEnd/>
          </a:ln>
        </p:spPr>
        <p:txBody>
          <a:bodyPr/>
          <a:lstStyle/>
          <a:p>
            <a:pPr>
              <a:spcBef>
                <a:spcPct val="20000"/>
              </a:spcBef>
            </a:pPr>
            <a:r>
              <a:rPr lang="de-CH"/>
              <a:t>Swiss Software Company</a:t>
            </a:r>
          </a:p>
          <a:p>
            <a:pPr>
              <a:spcBef>
                <a:spcPct val="20000"/>
              </a:spcBef>
            </a:pPr>
            <a:r>
              <a:rPr lang="de-CH"/>
              <a:t>Sector:		ICT </a:t>
            </a:r>
          </a:p>
          <a:p>
            <a:pPr>
              <a:spcBef>
                <a:spcPct val="20000"/>
              </a:spcBef>
            </a:pPr>
            <a:r>
              <a:rPr lang="de-CH"/>
              <a:t>Founded: 	2002</a:t>
            </a:r>
          </a:p>
          <a:p>
            <a:pPr>
              <a:spcBef>
                <a:spcPct val="20000"/>
              </a:spcBef>
            </a:pPr>
            <a:r>
              <a:rPr lang="de-CH"/>
              <a:t>Competences:	Sem. Tech.</a:t>
            </a:r>
          </a:p>
          <a:p>
            <a:pPr>
              <a:spcBef>
                <a:spcPct val="20000"/>
              </a:spcBef>
            </a:pPr>
            <a:r>
              <a:rPr lang="de-CH"/>
              <a:t>Headquarter:	Buchs SG</a:t>
            </a:r>
          </a:p>
          <a:p>
            <a:pPr>
              <a:spcBef>
                <a:spcPct val="20000"/>
              </a:spcBef>
            </a:pPr>
            <a:r>
              <a:rPr lang="de-CH"/>
              <a:t>Employees: 	10 (in CH)</a:t>
            </a:r>
          </a:p>
          <a:p>
            <a:pPr>
              <a:spcBef>
                <a:spcPct val="20000"/>
              </a:spcBef>
            </a:pPr>
            <a:endParaRPr lang="de-CH"/>
          </a:p>
          <a:p>
            <a:pPr>
              <a:spcBef>
                <a:spcPct val="20000"/>
              </a:spcBef>
            </a:pPr>
            <a:r>
              <a:rPr lang="de-CH"/>
              <a:t>Originated from:</a:t>
            </a:r>
          </a:p>
          <a:p>
            <a:pPr>
              <a:spcBef>
                <a:spcPct val="20000"/>
              </a:spcBef>
            </a:pPr>
            <a:r>
              <a:rPr lang="de-CH"/>
              <a:t>MSI Dr. Wälti AG founded 1981</a:t>
            </a:r>
          </a:p>
          <a:p>
            <a:pPr>
              <a:spcBef>
                <a:spcPct val="20000"/>
              </a:spcBef>
            </a:pPr>
            <a:r>
              <a:rPr lang="de-CH"/>
              <a:t>with core competences in high performance databases (Widas) and data analysis.  </a:t>
            </a:r>
          </a:p>
          <a:p>
            <a:pPr>
              <a:spcBef>
                <a:spcPct val="20000"/>
              </a:spcBef>
            </a:pPr>
            <a:endParaRPr lang="de-CH"/>
          </a:p>
        </p:txBody>
      </p:sp>
      <p:pic>
        <p:nvPicPr>
          <p:cNvPr id="6148" name="Picture 7" descr="cbuilding"/>
          <p:cNvPicPr>
            <a:picLocks noChangeAspect="1" noChangeArrowheads="1"/>
          </p:cNvPicPr>
          <p:nvPr/>
        </p:nvPicPr>
        <p:blipFill>
          <a:blip r:embed="rId3"/>
          <a:srcRect/>
          <a:stretch>
            <a:fillRect/>
          </a:stretch>
        </p:blipFill>
        <p:spPr bwMode="auto">
          <a:xfrm>
            <a:off x="4211638" y="2565400"/>
            <a:ext cx="4464050" cy="25225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115888"/>
            <a:ext cx="8229600" cy="1584325"/>
          </a:xfrm>
          <a:noFill/>
        </p:spPr>
        <p:txBody>
          <a:bodyPr/>
          <a:lstStyle/>
          <a:p>
            <a:r>
              <a:rPr lang="de-CH" sz="2000" dirty="0">
                <a:solidFill>
                  <a:schemeClr val="tx1"/>
                </a:solidFill>
              </a:rPr>
              <a:t>					II.  Technical Properties</a:t>
            </a:r>
            <a:r>
              <a:rPr lang="de-CH" sz="2000" dirty="0"/>
              <a:t> </a:t>
            </a:r>
            <a:br>
              <a:rPr lang="de-CH" dirty="0"/>
            </a:br>
            <a:br>
              <a:rPr lang="de-CH" sz="2400" dirty="0"/>
            </a:br>
            <a:r>
              <a:rPr lang="de-CH" dirty="0"/>
              <a:t>Spider </a:t>
            </a:r>
            <a:r>
              <a:rPr lang="de-CH" dirty="0" err="1"/>
              <a:t>Agents</a:t>
            </a:r>
            <a:r>
              <a:rPr lang="de-CH" dirty="0"/>
              <a:t> </a:t>
            </a:r>
            <a:r>
              <a:rPr lang="de-CH" dirty="0" err="1"/>
              <a:t>for</a:t>
            </a:r>
            <a:r>
              <a:rPr lang="de-CH" dirty="0"/>
              <a:t> </a:t>
            </a:r>
            <a:r>
              <a:rPr lang="de-CH" dirty="0" err="1"/>
              <a:t>Document</a:t>
            </a:r>
            <a:r>
              <a:rPr lang="de-CH" dirty="0"/>
              <a:t> Import</a:t>
            </a:r>
            <a:endParaRPr lang="de-DE" dirty="0"/>
          </a:p>
        </p:txBody>
      </p:sp>
      <p:sp>
        <p:nvSpPr>
          <p:cNvPr id="20483" name="Rectangle 4"/>
          <p:cNvSpPr>
            <a:spLocks noGrp="1" noChangeArrowheads="1"/>
          </p:cNvSpPr>
          <p:nvPr>
            <p:ph type="body" idx="1"/>
          </p:nvPr>
        </p:nvSpPr>
        <p:spPr>
          <a:xfrm>
            <a:off x="468313" y="1865313"/>
            <a:ext cx="7920037" cy="4400550"/>
          </a:xfrm>
          <a:noFill/>
        </p:spPr>
        <p:txBody>
          <a:bodyPr tIns="45720" bIns="45720" anchor="ctr">
            <a:spAutoFit/>
          </a:bodyPr>
          <a:lstStyle/>
          <a:p>
            <a:pPr marL="0" indent="457200">
              <a:spcBef>
                <a:spcPct val="0"/>
              </a:spcBef>
            </a:pPr>
            <a:r>
              <a:rPr lang="en-GB" sz="2000" i="1" dirty="0">
                <a:solidFill>
                  <a:srgbClr val="0070C0"/>
                </a:solidFill>
                <a:cs typeface="Arial" charset="0"/>
              </a:rPr>
              <a:t>File Server</a:t>
            </a:r>
            <a:r>
              <a:rPr lang="en-GB" sz="2000" dirty="0">
                <a:solidFill>
                  <a:schemeClr val="tx1"/>
                </a:solidFill>
                <a:cs typeface="Arial" charset="0"/>
              </a:rPr>
              <a:t>	Common document formats such as MS Word,</a:t>
            </a:r>
            <a:br>
              <a:rPr lang="en-GB" sz="2000" dirty="0">
                <a:solidFill>
                  <a:schemeClr val="tx1"/>
                </a:solidFill>
                <a:cs typeface="Arial" charset="0"/>
              </a:rPr>
            </a:br>
            <a:r>
              <a:rPr lang="en-GB" sz="2000" dirty="0">
                <a:solidFill>
                  <a:schemeClr val="tx1"/>
                </a:solidFill>
                <a:cs typeface="Arial" charset="0"/>
              </a:rPr>
              <a:t>       </a:t>
            </a:r>
            <a:r>
              <a:rPr lang="en-GB" sz="2000" i="1" dirty="0">
                <a:solidFill>
                  <a:srgbClr val="0070C0"/>
                </a:solidFill>
                <a:cs typeface="Arial" charset="0"/>
              </a:rPr>
              <a:t>and	 Web</a:t>
            </a:r>
            <a:r>
              <a:rPr lang="en-GB" sz="2000" dirty="0">
                <a:solidFill>
                  <a:schemeClr val="tx1"/>
                </a:solidFill>
                <a:cs typeface="Arial" charset="0"/>
              </a:rPr>
              <a:t>	PDF, Excel, PPT presentations, PostScript, RTF,</a:t>
            </a:r>
            <a:endParaRPr lang="de-CH" sz="2000" dirty="0">
              <a:solidFill>
                <a:schemeClr val="tx1"/>
              </a:solidFill>
            </a:endParaRPr>
          </a:p>
          <a:p>
            <a:pPr marL="0" indent="457200">
              <a:spcBef>
                <a:spcPct val="0"/>
              </a:spcBef>
            </a:pPr>
            <a:r>
              <a:rPr lang="en-GB" sz="2000" dirty="0">
                <a:solidFill>
                  <a:schemeClr val="tx1"/>
                </a:solidFill>
                <a:cs typeface="Arial" charset="0"/>
              </a:rPr>
              <a:t>		TXT, HTML, XML, RSS, MSG, EML (in original or</a:t>
            </a:r>
            <a:br>
              <a:rPr lang="en-GB" sz="2000" dirty="0">
                <a:solidFill>
                  <a:schemeClr val="tx1"/>
                </a:solidFill>
                <a:cs typeface="Arial" charset="0"/>
              </a:rPr>
            </a:br>
            <a:r>
              <a:rPr lang="en-GB" sz="2000" dirty="0">
                <a:solidFill>
                  <a:schemeClr val="tx1"/>
                </a:solidFill>
                <a:cs typeface="Arial" charset="0"/>
              </a:rPr>
              <a:t>		zipped form);</a:t>
            </a:r>
            <a:endParaRPr lang="de-CH" sz="2000" dirty="0">
              <a:solidFill>
                <a:schemeClr val="tx1"/>
              </a:solidFill>
            </a:endParaRPr>
          </a:p>
          <a:p>
            <a:pPr marL="0" indent="457200">
              <a:spcBef>
                <a:spcPct val="0"/>
              </a:spcBef>
            </a:pPr>
            <a:r>
              <a:rPr lang="en-GB" sz="2000" dirty="0">
                <a:solidFill>
                  <a:schemeClr val="tx1"/>
                </a:solidFill>
                <a:cs typeface="Arial" charset="0"/>
              </a:rPr>
              <a:t>		other file formats for which an </a:t>
            </a:r>
            <a:r>
              <a:rPr lang="en-GB" sz="2000" dirty="0" err="1">
                <a:solidFill>
                  <a:schemeClr val="tx1"/>
                </a:solidFill>
                <a:cs typeface="Arial" charset="0"/>
              </a:rPr>
              <a:t>i</a:t>
            </a:r>
            <a:r>
              <a:rPr lang="en-GB" sz="2000" dirty="0">
                <a:solidFill>
                  <a:schemeClr val="tx1"/>
                </a:solidFill>
                <a:cs typeface="Arial" charset="0"/>
              </a:rPr>
              <a:t>-Filter is available</a:t>
            </a:r>
          </a:p>
          <a:p>
            <a:pPr marL="0" indent="457200">
              <a:spcBef>
                <a:spcPct val="0"/>
              </a:spcBef>
            </a:pPr>
            <a:endParaRPr lang="de-CH" sz="2000" dirty="0">
              <a:solidFill>
                <a:schemeClr val="tx1"/>
              </a:solidFill>
            </a:endParaRPr>
          </a:p>
          <a:p>
            <a:pPr marL="0" indent="457200">
              <a:spcBef>
                <a:spcPct val="0"/>
              </a:spcBef>
            </a:pPr>
            <a:r>
              <a:rPr lang="en-GB" sz="2000" i="1" dirty="0">
                <a:solidFill>
                  <a:srgbClr val="0070C0"/>
                </a:solidFill>
                <a:cs typeface="Arial" charset="0"/>
              </a:rPr>
              <a:t>Mailboxes</a:t>
            </a:r>
            <a:r>
              <a:rPr lang="en-GB" sz="2000" i="1" dirty="0">
                <a:solidFill>
                  <a:schemeClr val="tx1"/>
                </a:solidFill>
                <a:cs typeface="Arial" charset="0"/>
              </a:rPr>
              <a:t>	</a:t>
            </a:r>
            <a:r>
              <a:rPr lang="en-GB" sz="2000" dirty="0">
                <a:solidFill>
                  <a:schemeClr val="tx1"/>
                </a:solidFill>
                <a:cs typeface="Arial" charset="0"/>
              </a:rPr>
              <a:t>Outlook, Outlook Express, Thunderbird, Exchange </a:t>
            </a:r>
            <a:br>
              <a:rPr lang="en-GB" sz="2000" dirty="0">
                <a:solidFill>
                  <a:schemeClr val="tx1"/>
                </a:solidFill>
                <a:cs typeface="Arial" charset="0"/>
              </a:rPr>
            </a:br>
            <a:r>
              <a:rPr lang="en-GB" sz="2000" dirty="0">
                <a:solidFill>
                  <a:schemeClr val="tx1"/>
                </a:solidFill>
                <a:cs typeface="Arial" charset="0"/>
              </a:rPr>
              <a:t>		Server, Lotus Notes (including attachments of the</a:t>
            </a:r>
            <a:br>
              <a:rPr lang="en-GB" sz="2000" dirty="0">
                <a:solidFill>
                  <a:schemeClr val="tx1"/>
                </a:solidFill>
                <a:cs typeface="Arial" charset="0"/>
              </a:rPr>
            </a:br>
            <a:r>
              <a:rPr lang="en-GB" sz="2000" dirty="0">
                <a:solidFill>
                  <a:schemeClr val="tx1"/>
                </a:solidFill>
                <a:cs typeface="Arial" charset="0"/>
              </a:rPr>
              <a:t>		e-mails in original or zipped format)</a:t>
            </a:r>
            <a:endParaRPr lang="de-CH" sz="2000" dirty="0">
              <a:solidFill>
                <a:schemeClr val="tx1"/>
              </a:solidFill>
            </a:endParaRPr>
          </a:p>
          <a:p>
            <a:pPr marL="0" indent="457200">
              <a:spcBef>
                <a:spcPct val="0"/>
              </a:spcBef>
            </a:pPr>
            <a:endParaRPr lang="en-GB" sz="2000" i="1" dirty="0">
              <a:solidFill>
                <a:schemeClr val="tx1"/>
              </a:solidFill>
              <a:cs typeface="Arial" charset="0"/>
            </a:endParaRPr>
          </a:p>
          <a:p>
            <a:pPr marL="0" indent="457200">
              <a:spcBef>
                <a:spcPct val="0"/>
              </a:spcBef>
            </a:pPr>
            <a:r>
              <a:rPr lang="en-GB" sz="2000" i="1" dirty="0">
                <a:solidFill>
                  <a:srgbClr val="0070C0"/>
                </a:solidFill>
                <a:cs typeface="Arial" charset="0"/>
              </a:rPr>
              <a:t>MS SharePoint   </a:t>
            </a:r>
            <a:r>
              <a:rPr lang="en-GB" sz="2000" dirty="0">
                <a:solidFill>
                  <a:schemeClr val="tx1"/>
                </a:solidFill>
                <a:cs typeface="Arial" charset="0"/>
              </a:rPr>
              <a:t>Standard interface available</a:t>
            </a:r>
          </a:p>
          <a:p>
            <a:pPr marL="0" indent="457200">
              <a:spcBef>
                <a:spcPct val="0"/>
              </a:spcBef>
            </a:pPr>
            <a:endParaRPr lang="de-CH" sz="2000" dirty="0">
              <a:solidFill>
                <a:schemeClr val="tx1"/>
              </a:solidFill>
            </a:endParaRPr>
          </a:p>
          <a:p>
            <a:pPr marL="0" indent="457200">
              <a:spcBef>
                <a:spcPct val="0"/>
              </a:spcBef>
            </a:pPr>
            <a:r>
              <a:rPr lang="en-GB" sz="2000" i="1" dirty="0">
                <a:solidFill>
                  <a:srgbClr val="0070C0"/>
                </a:solidFill>
                <a:cs typeface="Arial" charset="0"/>
              </a:rPr>
              <a:t>DBMS/DMS</a:t>
            </a:r>
            <a:r>
              <a:rPr lang="en-GB" sz="2000" dirty="0">
                <a:solidFill>
                  <a:srgbClr val="0070C0"/>
                </a:solidFill>
                <a:cs typeface="Arial" charset="0"/>
              </a:rPr>
              <a:t>	 </a:t>
            </a:r>
            <a:r>
              <a:rPr lang="en-GB" sz="2000" dirty="0">
                <a:solidFill>
                  <a:schemeClr val="tx1"/>
                </a:solidFill>
                <a:cs typeface="Arial" charset="0"/>
              </a:rPr>
              <a:t>       Needs individual connectors (e.g. using ODBC)</a:t>
            </a:r>
            <a:endParaRPr lang="de-CH" sz="2000" dirty="0">
              <a:solidFill>
                <a:schemeClr val="tx1"/>
              </a:solidFill>
            </a:endParaRPr>
          </a:p>
          <a:p>
            <a:pPr marL="0" indent="457200">
              <a:spcBef>
                <a:spcPct val="0"/>
              </a:spcBef>
            </a:pPr>
            <a:endParaRPr lang="de-CH" sz="20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115888"/>
            <a:ext cx="8229600" cy="1584325"/>
          </a:xfrm>
          <a:noFill/>
        </p:spPr>
        <p:txBody>
          <a:bodyPr/>
          <a:lstStyle/>
          <a:p>
            <a:r>
              <a:rPr lang="de-CH" sz="2000">
                <a:solidFill>
                  <a:schemeClr val="tx1"/>
                </a:solidFill>
              </a:rPr>
              <a:t>					II.  Technical Properties</a:t>
            </a:r>
            <a:r>
              <a:rPr lang="de-CH" sz="2000"/>
              <a:t> </a:t>
            </a:r>
            <a:br>
              <a:rPr lang="de-CH"/>
            </a:br>
            <a:br>
              <a:rPr lang="de-CH" sz="2400"/>
            </a:br>
            <a:r>
              <a:rPr lang="de-CH"/>
              <a:t>Privacy and Security</a:t>
            </a:r>
            <a:endParaRPr lang="de-DE"/>
          </a:p>
        </p:txBody>
      </p:sp>
      <p:sp>
        <p:nvSpPr>
          <p:cNvPr id="21507" name="Rectangle 3"/>
          <p:cNvSpPr>
            <a:spLocks noGrp="1" noChangeArrowheads="1"/>
          </p:cNvSpPr>
          <p:nvPr>
            <p:ph type="body" idx="1"/>
          </p:nvPr>
        </p:nvSpPr>
        <p:spPr>
          <a:xfrm>
            <a:off x="539750" y="1844675"/>
            <a:ext cx="8229600" cy="4608513"/>
          </a:xfrm>
        </p:spPr>
        <p:txBody>
          <a:bodyPr/>
          <a:lstStyle/>
          <a:p>
            <a:r>
              <a:rPr lang="de-DE" sz="2000">
                <a:solidFill>
                  <a:schemeClr val="tx1"/>
                </a:solidFill>
              </a:rPr>
              <a:t>▪  InfoCodex can be linked to the central user administration (e.g.</a:t>
            </a:r>
            <a:br>
              <a:rPr lang="de-DE" sz="2000">
                <a:solidFill>
                  <a:schemeClr val="tx1"/>
                </a:solidFill>
              </a:rPr>
            </a:br>
            <a:r>
              <a:rPr lang="de-DE" sz="2000">
                <a:solidFill>
                  <a:schemeClr val="tx1"/>
                </a:solidFill>
              </a:rPr>
              <a:t>   ADS) by the LDAP Protocol</a:t>
            </a:r>
          </a:p>
          <a:p>
            <a:r>
              <a:rPr lang="de-DE" sz="2000">
                <a:solidFill>
                  <a:schemeClr val="tx1"/>
                </a:solidFill>
              </a:rPr>
              <a:t>▪  It fully respects the access rights given in ADS: File System Security</a:t>
            </a:r>
          </a:p>
          <a:p>
            <a:endParaRPr lang="de-DE" sz="2000">
              <a:solidFill>
                <a:schemeClr val="tx1"/>
              </a:solidFill>
            </a:endParaRPr>
          </a:p>
          <a:p>
            <a:endParaRPr lang="de-DE" sz="2000">
              <a:solidFill>
                <a:schemeClr val="tx1"/>
              </a:solidFill>
            </a:endParaRPr>
          </a:p>
          <a:p>
            <a:endParaRPr lang="de-DE" sz="2000">
              <a:solidFill>
                <a:schemeClr val="tx1"/>
              </a:solidFill>
            </a:endParaRPr>
          </a:p>
        </p:txBody>
      </p:sp>
      <p:pic>
        <p:nvPicPr>
          <p:cNvPr id="21508" name="Picture 4"/>
          <p:cNvPicPr>
            <a:picLocks noChangeAspect="1" noChangeArrowheads="1"/>
          </p:cNvPicPr>
          <p:nvPr/>
        </p:nvPicPr>
        <p:blipFill>
          <a:blip r:embed="rId2"/>
          <a:srcRect/>
          <a:stretch>
            <a:fillRect/>
          </a:stretch>
        </p:blipFill>
        <p:spPr bwMode="auto">
          <a:xfrm>
            <a:off x="2268538" y="2997200"/>
            <a:ext cx="4295775" cy="36290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333375"/>
            <a:ext cx="8229600" cy="1582738"/>
          </a:xfrm>
          <a:noFill/>
        </p:spPr>
        <p:txBody>
          <a:bodyPr/>
          <a:lstStyle/>
          <a:p>
            <a:r>
              <a:rPr lang="de-CH" sz="2000" dirty="0">
                <a:solidFill>
                  <a:schemeClr val="tx1"/>
                </a:solidFill>
              </a:rPr>
              <a:t>					II.  Technical Properties</a:t>
            </a:r>
            <a:r>
              <a:rPr lang="de-CH" sz="2000" dirty="0"/>
              <a:t> </a:t>
            </a:r>
            <a:br>
              <a:rPr lang="de-CH" sz="2000" dirty="0"/>
            </a:br>
            <a:br>
              <a:rPr lang="de-CH" dirty="0"/>
            </a:br>
            <a:r>
              <a:rPr lang="de-CH" dirty="0" err="1"/>
              <a:t>Scalability</a:t>
            </a:r>
            <a:endParaRPr lang="de-DE" dirty="0"/>
          </a:p>
        </p:txBody>
      </p:sp>
      <p:sp>
        <p:nvSpPr>
          <p:cNvPr id="22531" name="Rectangle 3"/>
          <p:cNvSpPr>
            <a:spLocks noGrp="1" noChangeArrowheads="1"/>
          </p:cNvSpPr>
          <p:nvPr>
            <p:ph type="body" idx="1"/>
          </p:nvPr>
        </p:nvSpPr>
        <p:spPr>
          <a:xfrm>
            <a:off x="468313" y="2205038"/>
            <a:ext cx="8229600" cy="4319587"/>
          </a:xfrm>
        </p:spPr>
        <p:txBody>
          <a:bodyPr/>
          <a:lstStyle/>
          <a:p>
            <a:r>
              <a:rPr lang="en-GB" dirty="0">
                <a:solidFill>
                  <a:schemeClr val="tx1"/>
                </a:solidFill>
              </a:rPr>
              <a:t>▪   </a:t>
            </a:r>
            <a:r>
              <a:rPr lang="en-GB" sz="2300" dirty="0">
                <a:solidFill>
                  <a:schemeClr val="tx1"/>
                </a:solidFill>
              </a:rPr>
              <a:t>The software implements </a:t>
            </a:r>
            <a:r>
              <a:rPr lang="en-GB" sz="2300" dirty="0">
                <a:solidFill>
                  <a:srgbClr val="FF0000"/>
                </a:solidFill>
              </a:rPr>
              <a:t>multithreading</a:t>
            </a:r>
            <a:br>
              <a:rPr lang="en-GB" sz="2300" dirty="0">
                <a:solidFill>
                  <a:schemeClr val="tx1"/>
                </a:solidFill>
              </a:rPr>
            </a:br>
            <a:r>
              <a:rPr lang="en-GB" sz="2300" dirty="0">
                <a:solidFill>
                  <a:schemeClr val="tx1"/>
                </a:solidFill>
              </a:rPr>
              <a:t>     techniques and supports </a:t>
            </a:r>
            <a:r>
              <a:rPr lang="en-GB" sz="2300" dirty="0">
                <a:solidFill>
                  <a:srgbClr val="FF0000"/>
                </a:solidFill>
              </a:rPr>
              <a:t>distributed</a:t>
            </a:r>
            <a:br>
              <a:rPr lang="en-GB" sz="2300" dirty="0">
                <a:solidFill>
                  <a:schemeClr val="tx1"/>
                </a:solidFill>
              </a:rPr>
            </a:br>
            <a:r>
              <a:rPr lang="en-GB" sz="2300" dirty="0">
                <a:solidFill>
                  <a:schemeClr val="tx1"/>
                </a:solidFill>
              </a:rPr>
              <a:t>     </a:t>
            </a:r>
            <a:r>
              <a:rPr lang="en-GB" sz="2300" dirty="0">
                <a:solidFill>
                  <a:srgbClr val="FF0000"/>
                </a:solidFill>
              </a:rPr>
              <a:t>processing</a:t>
            </a:r>
            <a:r>
              <a:rPr lang="en-GB" sz="2300" dirty="0">
                <a:solidFill>
                  <a:schemeClr val="tx1"/>
                </a:solidFill>
              </a:rPr>
              <a:t> features.</a:t>
            </a:r>
          </a:p>
          <a:p>
            <a:endParaRPr lang="en-GB" sz="1000" dirty="0">
              <a:solidFill>
                <a:schemeClr val="tx1"/>
              </a:solidFill>
            </a:endParaRPr>
          </a:p>
          <a:p>
            <a:r>
              <a:rPr lang="en-GB" sz="2300" dirty="0">
                <a:solidFill>
                  <a:schemeClr val="tx1"/>
                </a:solidFill>
              </a:rPr>
              <a:t>▪    It allows the load to be spread across</a:t>
            </a:r>
            <a:br>
              <a:rPr lang="en-GB" sz="2300" dirty="0">
                <a:solidFill>
                  <a:schemeClr val="tx1"/>
                </a:solidFill>
              </a:rPr>
            </a:br>
            <a:r>
              <a:rPr lang="en-GB" sz="2300" dirty="0">
                <a:solidFill>
                  <a:schemeClr val="tx1"/>
                </a:solidFill>
              </a:rPr>
              <a:t>     a </a:t>
            </a:r>
            <a:r>
              <a:rPr lang="en-GB" sz="2300" dirty="0">
                <a:solidFill>
                  <a:srgbClr val="FF0000"/>
                </a:solidFill>
              </a:rPr>
              <a:t>range of dedicated servers</a:t>
            </a:r>
            <a:r>
              <a:rPr lang="en-GB" sz="2300" dirty="0">
                <a:solidFill>
                  <a:schemeClr val="tx1"/>
                </a:solidFill>
              </a:rPr>
              <a:t>.</a:t>
            </a:r>
          </a:p>
          <a:p>
            <a:endParaRPr lang="en-GB" sz="1000" dirty="0">
              <a:solidFill>
                <a:schemeClr val="tx1"/>
              </a:solidFill>
            </a:endParaRPr>
          </a:p>
          <a:p>
            <a:r>
              <a:rPr lang="en-GB" sz="2300" dirty="0">
                <a:solidFill>
                  <a:schemeClr val="tx1"/>
                </a:solidFill>
              </a:rPr>
              <a:t>▪   The incorporated encapsulated DBMS is a purpose-built</a:t>
            </a:r>
            <a:br>
              <a:rPr lang="en-GB" sz="2300" dirty="0">
                <a:solidFill>
                  <a:schemeClr val="tx1"/>
                </a:solidFill>
              </a:rPr>
            </a:br>
            <a:r>
              <a:rPr lang="en-GB" sz="2300" dirty="0">
                <a:solidFill>
                  <a:schemeClr val="tx1"/>
                </a:solidFill>
              </a:rPr>
              <a:t>     a </a:t>
            </a:r>
            <a:r>
              <a:rPr lang="en-GB" sz="2300" dirty="0">
                <a:solidFill>
                  <a:srgbClr val="FF0000"/>
                </a:solidFill>
              </a:rPr>
              <a:t>high-performance </a:t>
            </a:r>
            <a:r>
              <a:rPr lang="en-GB" sz="2300" dirty="0">
                <a:solidFill>
                  <a:schemeClr val="tx1"/>
                </a:solidFill>
              </a:rPr>
              <a:t>system.</a:t>
            </a:r>
          </a:p>
          <a:p>
            <a:endParaRPr lang="de-CH" sz="1000" dirty="0">
              <a:solidFill>
                <a:schemeClr val="tx1"/>
              </a:solidFill>
            </a:endParaRPr>
          </a:p>
          <a:p>
            <a:r>
              <a:rPr lang="en-GB" sz="2300" dirty="0">
                <a:solidFill>
                  <a:schemeClr val="tx1"/>
                </a:solidFill>
              </a:rPr>
              <a:t>▪   The size of the document collections is </a:t>
            </a:r>
            <a:r>
              <a:rPr lang="en-GB" sz="2300" dirty="0">
                <a:solidFill>
                  <a:srgbClr val="FF0000"/>
                </a:solidFill>
              </a:rPr>
              <a:t>limited only by</a:t>
            </a:r>
            <a:br>
              <a:rPr lang="en-GB" sz="2300" dirty="0">
                <a:solidFill>
                  <a:srgbClr val="FF0000"/>
                </a:solidFill>
              </a:rPr>
            </a:br>
            <a:r>
              <a:rPr lang="en-GB" sz="2300" dirty="0">
                <a:solidFill>
                  <a:srgbClr val="FF0000"/>
                </a:solidFill>
              </a:rPr>
              <a:t>     the available hardware </a:t>
            </a:r>
            <a:r>
              <a:rPr lang="en-GB" sz="2300" dirty="0">
                <a:solidFill>
                  <a:schemeClr val="tx1"/>
                </a:solidFill>
              </a:rPr>
              <a:t>resources (64-bit software).</a:t>
            </a:r>
            <a:r>
              <a:rPr lang="de-CH" sz="2300" dirty="0">
                <a:solidFill>
                  <a:schemeClr val="tx1"/>
                </a:solidFill>
              </a:rPr>
              <a:t> </a:t>
            </a:r>
            <a:r>
              <a:rPr lang="en-GB" sz="2300" dirty="0">
                <a:solidFill>
                  <a:schemeClr val="tx1"/>
                </a:solidFill>
              </a:rPr>
              <a:t> </a:t>
            </a:r>
            <a:endParaRPr lang="de-CH" sz="2300" dirty="0">
              <a:solidFill>
                <a:schemeClr val="tx1"/>
              </a:solidFill>
            </a:endParaRPr>
          </a:p>
          <a:p>
            <a:endParaRPr lang="de-DE" sz="2300" dirty="0"/>
          </a:p>
        </p:txBody>
      </p:sp>
      <p:pic>
        <p:nvPicPr>
          <p:cNvPr id="4" name="Grafik 3" descr="business-software-scalability.jpg"/>
          <p:cNvPicPr>
            <a:picLocks noChangeAspect="1"/>
          </p:cNvPicPr>
          <p:nvPr/>
        </p:nvPicPr>
        <p:blipFill>
          <a:blip r:embed="rId2"/>
          <a:stretch>
            <a:fillRect/>
          </a:stretch>
        </p:blipFill>
        <p:spPr>
          <a:xfrm>
            <a:off x="6228184" y="2204864"/>
            <a:ext cx="2375256" cy="290968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88913"/>
            <a:ext cx="8229600" cy="1511300"/>
          </a:xfrm>
          <a:noFill/>
        </p:spPr>
        <p:txBody>
          <a:bodyPr/>
          <a:lstStyle/>
          <a:p>
            <a:r>
              <a:rPr lang="de-CH" sz="2000" dirty="0">
                <a:solidFill>
                  <a:schemeClr val="tx1"/>
                </a:solidFill>
              </a:rPr>
              <a:t>					II.  Technical Properties</a:t>
            </a:r>
            <a:r>
              <a:rPr lang="de-CH" sz="2000" dirty="0"/>
              <a:t> </a:t>
            </a:r>
            <a:br>
              <a:rPr lang="de-CH" sz="2000" dirty="0"/>
            </a:br>
            <a:br>
              <a:rPr lang="de-CH" sz="2800" dirty="0"/>
            </a:br>
            <a:r>
              <a:rPr lang="de-CH" dirty="0"/>
              <a:t>International ICT Standards</a:t>
            </a:r>
            <a:endParaRPr lang="de-DE" dirty="0"/>
          </a:p>
        </p:txBody>
      </p:sp>
      <p:sp>
        <p:nvSpPr>
          <p:cNvPr id="23555" name="Rectangle 3"/>
          <p:cNvSpPr>
            <a:spLocks noGrp="1" noChangeArrowheads="1"/>
          </p:cNvSpPr>
          <p:nvPr>
            <p:ph type="body" idx="1"/>
          </p:nvPr>
        </p:nvSpPr>
        <p:spPr>
          <a:xfrm>
            <a:off x="468313" y="1989138"/>
            <a:ext cx="8229600" cy="4392190"/>
          </a:xfrm>
        </p:spPr>
        <p:txBody>
          <a:bodyPr/>
          <a:lstStyle/>
          <a:p>
            <a:r>
              <a:rPr lang="de-CH" dirty="0">
                <a:solidFill>
                  <a:srgbClr val="0070C0"/>
                </a:solidFill>
              </a:rPr>
              <a:t>Standards </a:t>
            </a:r>
            <a:r>
              <a:rPr lang="de-CH" dirty="0" err="1">
                <a:solidFill>
                  <a:srgbClr val="0070C0"/>
                </a:solidFill>
              </a:rPr>
              <a:t>recognized</a:t>
            </a:r>
            <a:r>
              <a:rPr lang="de-CH" dirty="0">
                <a:solidFill>
                  <a:srgbClr val="0070C0"/>
                </a:solidFill>
              </a:rPr>
              <a:t> </a:t>
            </a:r>
            <a:r>
              <a:rPr lang="de-CH" dirty="0" err="1">
                <a:solidFill>
                  <a:srgbClr val="0070C0"/>
                </a:solidFill>
              </a:rPr>
              <a:t>and</a:t>
            </a:r>
            <a:r>
              <a:rPr lang="de-CH" dirty="0">
                <a:solidFill>
                  <a:srgbClr val="0070C0"/>
                </a:solidFill>
              </a:rPr>
              <a:t> </a:t>
            </a:r>
            <a:r>
              <a:rPr lang="de-CH" dirty="0" err="1">
                <a:solidFill>
                  <a:srgbClr val="0070C0"/>
                </a:solidFill>
              </a:rPr>
              <a:t>followed</a:t>
            </a:r>
            <a:r>
              <a:rPr lang="de-CH" dirty="0">
                <a:solidFill>
                  <a:srgbClr val="0070C0"/>
                </a:solidFill>
              </a:rPr>
              <a:t> </a:t>
            </a:r>
            <a:r>
              <a:rPr lang="de-CH" dirty="0" err="1">
                <a:solidFill>
                  <a:srgbClr val="0070C0"/>
                </a:solidFill>
              </a:rPr>
              <a:t>by</a:t>
            </a:r>
            <a:r>
              <a:rPr lang="de-CH" dirty="0">
                <a:solidFill>
                  <a:srgbClr val="0070C0"/>
                </a:solidFill>
              </a:rPr>
              <a:t> InfoCodex: </a:t>
            </a:r>
          </a:p>
          <a:p>
            <a:endParaRPr lang="de-CH" sz="1000" dirty="0">
              <a:solidFill>
                <a:schemeClr val="tx1"/>
              </a:solidFill>
            </a:endParaRPr>
          </a:p>
          <a:p>
            <a:r>
              <a:rPr lang="de-CH" sz="2200" dirty="0">
                <a:solidFill>
                  <a:schemeClr val="tx1"/>
                </a:solidFill>
              </a:rPr>
              <a:t>▪   Web </a:t>
            </a:r>
            <a:r>
              <a:rPr lang="de-CH" sz="2200" dirty="0" err="1">
                <a:solidFill>
                  <a:schemeClr val="tx1"/>
                </a:solidFill>
              </a:rPr>
              <a:t>side</a:t>
            </a:r>
            <a:r>
              <a:rPr lang="de-CH" sz="2200" dirty="0">
                <a:solidFill>
                  <a:schemeClr val="tx1"/>
                </a:solidFill>
              </a:rPr>
              <a:t>: PHP, HTML, AJAX, HTTP,</a:t>
            </a:r>
            <a:br>
              <a:rPr lang="de-CH" sz="2200" dirty="0">
                <a:solidFill>
                  <a:schemeClr val="tx1"/>
                </a:solidFill>
              </a:rPr>
            </a:br>
            <a:r>
              <a:rPr lang="de-CH" sz="2200" dirty="0">
                <a:solidFill>
                  <a:schemeClr val="tx1"/>
                </a:solidFill>
              </a:rPr>
              <a:t>    HTTPS; W3C-Standards OWL, RDF etc.</a:t>
            </a:r>
          </a:p>
          <a:p>
            <a:endParaRPr lang="de-CH" sz="500" dirty="0">
              <a:solidFill>
                <a:schemeClr val="tx1"/>
              </a:solidFill>
            </a:endParaRPr>
          </a:p>
          <a:p>
            <a:r>
              <a:rPr lang="de-CH" sz="2200" dirty="0">
                <a:solidFill>
                  <a:schemeClr val="tx1"/>
                </a:solidFill>
              </a:rPr>
              <a:t>▪   Web </a:t>
            </a:r>
            <a:r>
              <a:rPr lang="de-CH" sz="2200" dirty="0" err="1">
                <a:solidFill>
                  <a:schemeClr val="tx1"/>
                </a:solidFill>
              </a:rPr>
              <a:t>servers</a:t>
            </a:r>
            <a:r>
              <a:rPr lang="de-CH" sz="2200" dirty="0">
                <a:solidFill>
                  <a:schemeClr val="tx1"/>
                </a:solidFill>
              </a:rPr>
              <a:t>: Apache2 </a:t>
            </a:r>
            <a:r>
              <a:rPr lang="de-CH" sz="2200" dirty="0" err="1">
                <a:solidFill>
                  <a:schemeClr val="tx1"/>
                </a:solidFill>
              </a:rPr>
              <a:t>or</a:t>
            </a:r>
            <a:r>
              <a:rPr lang="de-CH" sz="2200" dirty="0">
                <a:solidFill>
                  <a:schemeClr val="tx1"/>
                </a:solidFill>
              </a:rPr>
              <a:t> IIS</a:t>
            </a:r>
          </a:p>
          <a:p>
            <a:endParaRPr lang="de-CH" sz="500" dirty="0">
              <a:solidFill>
                <a:schemeClr val="tx1"/>
              </a:solidFill>
            </a:endParaRPr>
          </a:p>
          <a:p>
            <a:r>
              <a:rPr lang="de-CH" sz="2200" dirty="0">
                <a:solidFill>
                  <a:schemeClr val="tx1"/>
                </a:solidFill>
              </a:rPr>
              <a:t>▪   Programs: ANSI-C (GNU </a:t>
            </a:r>
            <a:r>
              <a:rPr lang="de-CH" sz="2200" dirty="0" err="1">
                <a:solidFill>
                  <a:schemeClr val="tx1"/>
                </a:solidFill>
              </a:rPr>
              <a:t>compiler</a:t>
            </a:r>
            <a:r>
              <a:rPr lang="de-CH" sz="2200" dirty="0">
                <a:solidFill>
                  <a:schemeClr val="tx1"/>
                </a:solidFill>
              </a:rPr>
              <a:t>),</a:t>
            </a:r>
            <a:br>
              <a:rPr lang="de-CH" sz="2200" dirty="0">
                <a:solidFill>
                  <a:schemeClr val="tx1"/>
                </a:solidFill>
              </a:rPr>
            </a:br>
            <a:r>
              <a:rPr lang="de-CH" sz="2200" dirty="0">
                <a:solidFill>
                  <a:schemeClr val="tx1"/>
                </a:solidFill>
              </a:rPr>
              <a:t>    C++, C# </a:t>
            </a:r>
          </a:p>
          <a:p>
            <a:endParaRPr lang="de-CH" sz="500" dirty="0">
              <a:solidFill>
                <a:schemeClr val="tx1"/>
              </a:solidFill>
            </a:endParaRPr>
          </a:p>
          <a:p>
            <a:r>
              <a:rPr lang="de-CH" sz="2200" dirty="0">
                <a:solidFill>
                  <a:schemeClr val="tx1"/>
                </a:solidFill>
              </a:rPr>
              <a:t>▪   Interfaces: XML, SOAP, LDAP (</a:t>
            </a:r>
            <a:r>
              <a:rPr lang="de-CH" sz="2200" dirty="0" err="1">
                <a:solidFill>
                  <a:schemeClr val="tx1"/>
                </a:solidFill>
              </a:rPr>
              <a:t>for</a:t>
            </a:r>
            <a:r>
              <a:rPr lang="de-CH" sz="2200" dirty="0">
                <a:solidFill>
                  <a:schemeClr val="tx1"/>
                </a:solidFill>
              </a:rPr>
              <a:t> </a:t>
            </a:r>
            <a:r>
              <a:rPr lang="de-CH" sz="2200" dirty="0" err="1">
                <a:solidFill>
                  <a:schemeClr val="tx1"/>
                </a:solidFill>
              </a:rPr>
              <a:t>coordination</a:t>
            </a:r>
            <a:r>
              <a:rPr lang="de-CH" sz="2200" dirty="0">
                <a:solidFill>
                  <a:schemeClr val="tx1"/>
                </a:solidFill>
              </a:rPr>
              <a:t> </a:t>
            </a:r>
            <a:r>
              <a:rPr lang="de-CH" sz="2200" dirty="0" err="1">
                <a:solidFill>
                  <a:schemeClr val="tx1"/>
                </a:solidFill>
              </a:rPr>
              <a:t>with</a:t>
            </a:r>
            <a:r>
              <a:rPr lang="de-CH" sz="2200" dirty="0">
                <a:solidFill>
                  <a:schemeClr val="tx1"/>
                </a:solidFill>
              </a:rPr>
              <a:t> a</a:t>
            </a:r>
            <a:br>
              <a:rPr lang="de-CH" sz="2200" dirty="0">
                <a:solidFill>
                  <a:schemeClr val="tx1"/>
                </a:solidFill>
              </a:rPr>
            </a:br>
            <a:r>
              <a:rPr lang="de-CH" sz="2200" dirty="0">
                <a:solidFill>
                  <a:schemeClr val="tx1"/>
                </a:solidFill>
              </a:rPr>
              <a:t>    </a:t>
            </a:r>
            <a:r>
              <a:rPr lang="de-CH" sz="2200" dirty="0" err="1">
                <a:solidFill>
                  <a:schemeClr val="tx1"/>
                </a:solidFill>
              </a:rPr>
              <a:t>central</a:t>
            </a:r>
            <a:r>
              <a:rPr lang="de-CH" sz="2200" dirty="0">
                <a:solidFill>
                  <a:schemeClr val="tx1"/>
                </a:solidFill>
              </a:rPr>
              <a:t> </a:t>
            </a:r>
            <a:r>
              <a:rPr lang="de-CH" sz="2200" dirty="0" err="1">
                <a:solidFill>
                  <a:schemeClr val="tx1"/>
                </a:solidFill>
              </a:rPr>
              <a:t>user</a:t>
            </a:r>
            <a:r>
              <a:rPr lang="de-CH" sz="2200" dirty="0">
                <a:solidFill>
                  <a:schemeClr val="tx1"/>
                </a:solidFill>
              </a:rPr>
              <a:t> </a:t>
            </a:r>
            <a:r>
              <a:rPr lang="de-CH" sz="2200" dirty="0" err="1">
                <a:solidFill>
                  <a:schemeClr val="tx1"/>
                </a:solidFill>
              </a:rPr>
              <a:t>administration</a:t>
            </a:r>
            <a:r>
              <a:rPr lang="de-CH" sz="2200" dirty="0">
                <a:solidFill>
                  <a:schemeClr val="tx1"/>
                </a:solidFill>
              </a:rPr>
              <a:t>)</a:t>
            </a:r>
          </a:p>
          <a:p>
            <a:endParaRPr lang="de-CH" sz="500" dirty="0">
              <a:solidFill>
                <a:schemeClr val="tx1"/>
              </a:solidFill>
            </a:endParaRPr>
          </a:p>
          <a:p>
            <a:r>
              <a:rPr lang="de-CH" sz="2200" dirty="0">
                <a:solidFill>
                  <a:schemeClr val="tx1"/>
                </a:solidFill>
              </a:rPr>
              <a:t>▪   </a:t>
            </a:r>
            <a:r>
              <a:rPr lang="de-CH" sz="2200" dirty="0" err="1">
                <a:solidFill>
                  <a:schemeClr val="tx1"/>
                </a:solidFill>
              </a:rPr>
              <a:t>Linguistics</a:t>
            </a:r>
            <a:r>
              <a:rPr lang="de-CH" sz="2200" dirty="0">
                <a:solidFill>
                  <a:schemeClr val="tx1"/>
                </a:solidFill>
              </a:rPr>
              <a:t>: </a:t>
            </a:r>
            <a:r>
              <a:rPr lang="de-CH" sz="2200" dirty="0" err="1">
                <a:solidFill>
                  <a:schemeClr val="tx1"/>
                </a:solidFill>
              </a:rPr>
              <a:t>WordNet</a:t>
            </a:r>
            <a:r>
              <a:rPr lang="de-CH" sz="2200" dirty="0">
                <a:solidFill>
                  <a:schemeClr val="tx1"/>
                </a:solidFill>
              </a:rPr>
              <a:t> </a:t>
            </a:r>
            <a:r>
              <a:rPr lang="de-CH" sz="2200" dirty="0" err="1">
                <a:solidFill>
                  <a:schemeClr val="tx1"/>
                </a:solidFill>
              </a:rPr>
              <a:t>of</a:t>
            </a:r>
            <a:r>
              <a:rPr lang="de-CH" sz="2200" dirty="0">
                <a:solidFill>
                  <a:schemeClr val="tx1"/>
                </a:solidFill>
              </a:rPr>
              <a:t> </a:t>
            </a:r>
            <a:r>
              <a:rPr lang="de-CH" sz="2200" dirty="0" err="1">
                <a:solidFill>
                  <a:schemeClr val="tx1"/>
                </a:solidFill>
              </a:rPr>
              <a:t>the</a:t>
            </a:r>
            <a:r>
              <a:rPr lang="de-CH" sz="2200" dirty="0">
                <a:solidFill>
                  <a:schemeClr val="tx1"/>
                </a:solidFill>
              </a:rPr>
              <a:t> </a:t>
            </a:r>
            <a:r>
              <a:rPr lang="de-CH" sz="2200" dirty="0" err="1">
                <a:solidFill>
                  <a:schemeClr val="tx1"/>
                </a:solidFill>
              </a:rPr>
              <a:t>the</a:t>
            </a:r>
            <a:r>
              <a:rPr lang="de-CH" sz="2200" dirty="0">
                <a:solidFill>
                  <a:schemeClr val="tx1"/>
                </a:solidFill>
              </a:rPr>
              <a:t> </a:t>
            </a:r>
            <a:r>
              <a:rPr lang="de-CH" sz="2200" dirty="0" err="1">
                <a:solidFill>
                  <a:schemeClr val="tx1"/>
                </a:solidFill>
              </a:rPr>
              <a:t>Princeton</a:t>
            </a:r>
            <a:r>
              <a:rPr lang="de-CH" sz="2200" dirty="0">
                <a:solidFill>
                  <a:schemeClr val="tx1"/>
                </a:solidFill>
              </a:rPr>
              <a:t> University, </a:t>
            </a:r>
          </a:p>
          <a:p>
            <a:r>
              <a:rPr lang="de-CH" sz="2200" dirty="0">
                <a:solidFill>
                  <a:schemeClr val="tx1"/>
                </a:solidFill>
              </a:rPr>
              <a:t>    </a:t>
            </a:r>
            <a:r>
              <a:rPr lang="de-CH" sz="2200" dirty="0" err="1">
                <a:solidFill>
                  <a:schemeClr val="tx1"/>
                </a:solidFill>
              </a:rPr>
              <a:t>EuroVoc</a:t>
            </a:r>
            <a:r>
              <a:rPr lang="de-CH" sz="2200" dirty="0">
                <a:solidFill>
                  <a:schemeClr val="tx1"/>
                </a:solidFill>
              </a:rPr>
              <a:t>, DIN </a:t>
            </a:r>
            <a:r>
              <a:rPr lang="de-CH" sz="2200" dirty="0" err="1">
                <a:solidFill>
                  <a:schemeClr val="tx1"/>
                </a:solidFill>
              </a:rPr>
              <a:t>and</a:t>
            </a:r>
            <a:r>
              <a:rPr lang="de-CH" sz="2200" dirty="0">
                <a:solidFill>
                  <a:schemeClr val="tx1"/>
                </a:solidFill>
              </a:rPr>
              <a:t> </a:t>
            </a:r>
            <a:r>
              <a:rPr lang="de-CH" sz="2200" dirty="0" err="1">
                <a:solidFill>
                  <a:schemeClr val="tx1"/>
                </a:solidFill>
              </a:rPr>
              <a:t>others</a:t>
            </a:r>
            <a:br>
              <a:rPr lang="de-CH" sz="2200" dirty="0">
                <a:solidFill>
                  <a:schemeClr val="tx1"/>
                </a:solidFill>
              </a:rPr>
            </a:br>
            <a:endParaRPr lang="de-CH" sz="2200" dirty="0">
              <a:solidFill>
                <a:schemeClr val="tx1"/>
              </a:solidFill>
            </a:endParaRPr>
          </a:p>
          <a:p>
            <a:endParaRPr lang="de-DE" dirty="0">
              <a:solidFill>
                <a:schemeClr val="tx1"/>
              </a:solidFill>
            </a:endParaRPr>
          </a:p>
        </p:txBody>
      </p:sp>
      <p:pic>
        <p:nvPicPr>
          <p:cNvPr id="4" name="Grafik 3" descr="baselineictstandards.png"/>
          <p:cNvPicPr>
            <a:picLocks noChangeAspect="1"/>
          </p:cNvPicPr>
          <p:nvPr/>
        </p:nvPicPr>
        <p:blipFill>
          <a:blip r:embed="rId2"/>
          <a:stretch>
            <a:fillRect/>
          </a:stretch>
        </p:blipFill>
        <p:spPr>
          <a:xfrm>
            <a:off x="6012160" y="2636912"/>
            <a:ext cx="2476846" cy="17147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r>
              <a:rPr lang="de-CH"/>
              <a:t>Today‘s Information Management Problem</a:t>
            </a:r>
            <a:endParaRPr lang="de-DE"/>
          </a:p>
        </p:txBody>
      </p:sp>
      <p:sp>
        <p:nvSpPr>
          <p:cNvPr id="8195" name="Rectangle 3"/>
          <p:cNvSpPr>
            <a:spLocks noGrp="1" noChangeArrowheads="1"/>
          </p:cNvSpPr>
          <p:nvPr>
            <p:ph type="body" idx="1"/>
          </p:nvPr>
        </p:nvSpPr>
        <p:spPr>
          <a:noFill/>
        </p:spPr>
        <p:txBody>
          <a:bodyPr/>
          <a:lstStyle/>
          <a:p>
            <a:r>
              <a:rPr lang="en-GB"/>
              <a:t> How can we manage the flood of information?</a:t>
            </a:r>
            <a:endParaRPr lang="de-DE"/>
          </a:p>
        </p:txBody>
      </p:sp>
      <p:sp>
        <p:nvSpPr>
          <p:cNvPr id="8196" name="Rectangle 12"/>
          <p:cNvSpPr>
            <a:spLocks noChangeArrowheads="1"/>
          </p:cNvSpPr>
          <p:nvPr/>
        </p:nvSpPr>
        <p:spPr bwMode="auto">
          <a:xfrm>
            <a:off x="684213" y="2636838"/>
            <a:ext cx="5329237" cy="1008062"/>
          </a:xfrm>
          <a:prstGeom prst="rect">
            <a:avLst/>
          </a:prstGeom>
          <a:noFill/>
          <a:ln w="9525">
            <a:noFill/>
            <a:miter lim="800000"/>
            <a:headEnd/>
            <a:tailEnd/>
          </a:ln>
        </p:spPr>
        <p:txBody>
          <a:bodyPr/>
          <a:lstStyle/>
          <a:p>
            <a:pPr marL="182563" indent="-182563">
              <a:spcBef>
                <a:spcPct val="20000"/>
              </a:spcBef>
              <a:buFontTx/>
              <a:buChar char="•"/>
            </a:pPr>
            <a:r>
              <a:rPr lang="en-GB" b="1">
                <a:cs typeface="Arial" charset="0"/>
              </a:rPr>
              <a:t>Electronically stored data</a:t>
            </a:r>
            <a:r>
              <a:rPr lang="en-GB">
                <a:cs typeface="Arial" charset="0"/>
              </a:rPr>
              <a:t> growth 50 to 100% per year, i.e., </a:t>
            </a:r>
            <a:r>
              <a:rPr lang="en-GB" b="1">
                <a:cs typeface="Arial" charset="0"/>
              </a:rPr>
              <a:t>doubling every 1 to 2 years</a:t>
            </a:r>
            <a:br>
              <a:rPr lang="en-GB">
                <a:cs typeface="Arial" charset="0"/>
              </a:rPr>
            </a:br>
            <a:r>
              <a:rPr lang="en-GB" sz="1400" i="1">
                <a:cs typeface="Arial" charset="0"/>
              </a:rPr>
              <a:t>(International Data Corporation IDC, November 2010)</a:t>
            </a:r>
            <a:endParaRPr lang="de-DE" sz="1400" i="1">
              <a:cs typeface="Arial" charset="0"/>
            </a:endParaRPr>
          </a:p>
        </p:txBody>
      </p:sp>
      <p:sp>
        <p:nvSpPr>
          <p:cNvPr id="8197" name="Rectangle 9"/>
          <p:cNvSpPr>
            <a:spLocks noChangeArrowheads="1"/>
          </p:cNvSpPr>
          <p:nvPr/>
        </p:nvSpPr>
        <p:spPr bwMode="auto">
          <a:xfrm>
            <a:off x="684213" y="3789363"/>
            <a:ext cx="5064125" cy="1008062"/>
          </a:xfrm>
          <a:prstGeom prst="rect">
            <a:avLst/>
          </a:prstGeom>
          <a:noFill/>
          <a:ln w="9525">
            <a:noFill/>
            <a:miter lim="800000"/>
            <a:headEnd/>
            <a:tailEnd/>
          </a:ln>
        </p:spPr>
        <p:txBody>
          <a:bodyPr/>
          <a:lstStyle/>
          <a:p>
            <a:pPr marL="182563" indent="-182563">
              <a:spcBef>
                <a:spcPct val="20000"/>
              </a:spcBef>
              <a:buFontTx/>
              <a:buChar char="•"/>
            </a:pPr>
            <a:r>
              <a:rPr lang="en-GB" b="1">
                <a:cs typeface="Arial" charset="0"/>
              </a:rPr>
              <a:t>85%</a:t>
            </a:r>
            <a:r>
              <a:rPr lang="en-GB">
                <a:cs typeface="Arial" charset="0"/>
              </a:rPr>
              <a:t> of the electronically stored corporate information is </a:t>
            </a:r>
            <a:r>
              <a:rPr lang="en-GB" b="1">
                <a:cs typeface="Arial" charset="0"/>
              </a:rPr>
              <a:t>unstructured information</a:t>
            </a:r>
            <a:br>
              <a:rPr lang="en-GB">
                <a:cs typeface="Arial" charset="0"/>
              </a:rPr>
            </a:br>
            <a:r>
              <a:rPr lang="en-GB" sz="1400" i="1">
                <a:cs typeface="Arial" charset="0"/>
              </a:rPr>
              <a:t>(IBM study, August 2005)</a:t>
            </a:r>
            <a:endParaRPr lang="de-DE" sz="1400" i="1">
              <a:cs typeface="Arial" charset="0"/>
            </a:endParaRPr>
          </a:p>
        </p:txBody>
      </p:sp>
      <p:pic>
        <p:nvPicPr>
          <p:cNvPr id="8198" name="Picture 6" descr="sinking"/>
          <p:cNvPicPr>
            <a:picLocks noChangeAspect="1" noChangeArrowheads="1"/>
          </p:cNvPicPr>
          <p:nvPr/>
        </p:nvPicPr>
        <p:blipFill>
          <a:blip r:embed="rId3"/>
          <a:srcRect/>
          <a:stretch>
            <a:fillRect/>
          </a:stretch>
        </p:blipFill>
        <p:spPr bwMode="auto">
          <a:xfrm>
            <a:off x="5364163" y="3429000"/>
            <a:ext cx="3240087" cy="26590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520" y="188913"/>
            <a:ext cx="8640960" cy="1655762"/>
          </a:xfrm>
          <a:noFill/>
        </p:spPr>
        <p:txBody>
          <a:bodyPr/>
          <a:lstStyle/>
          <a:p>
            <a:r>
              <a:rPr lang="de-CH" dirty="0"/>
              <a:t>				</a:t>
            </a:r>
            <a:r>
              <a:rPr lang="de-CH" sz="2000" dirty="0">
                <a:solidFill>
                  <a:schemeClr val="tx1"/>
                </a:solidFill>
              </a:rPr>
              <a:t> </a:t>
            </a:r>
            <a:br>
              <a:rPr lang="de-CH" dirty="0"/>
            </a:br>
            <a:br>
              <a:rPr lang="de-CH" dirty="0"/>
            </a:br>
            <a:r>
              <a:rPr lang="de-CH" sz="2800" dirty="0" err="1">
                <a:solidFill>
                  <a:srgbClr val="C00000"/>
                </a:solidFill>
              </a:rPr>
              <a:t>With</a:t>
            </a:r>
            <a:r>
              <a:rPr lang="de-CH" sz="2800" dirty="0">
                <a:solidFill>
                  <a:srgbClr val="C00000"/>
                </a:solidFill>
              </a:rPr>
              <a:t> </a:t>
            </a:r>
            <a:r>
              <a:rPr lang="de-CH" sz="2800" dirty="0" err="1">
                <a:solidFill>
                  <a:srgbClr val="C00000"/>
                </a:solidFill>
              </a:rPr>
              <a:t>its</a:t>
            </a:r>
            <a:r>
              <a:rPr lang="de-CH" sz="2800" dirty="0">
                <a:solidFill>
                  <a:srgbClr val="C00000"/>
                </a:solidFill>
              </a:rPr>
              <a:t> USPs, InfoCodex </a:t>
            </a:r>
            <a:r>
              <a:rPr lang="de-CH" sz="2800" dirty="0" err="1">
                <a:solidFill>
                  <a:srgbClr val="C00000"/>
                </a:solidFill>
              </a:rPr>
              <a:t>can</a:t>
            </a:r>
            <a:r>
              <a:rPr lang="de-CH" sz="2800" dirty="0">
                <a:solidFill>
                  <a:srgbClr val="C00000"/>
                </a:solidFill>
              </a:rPr>
              <a:t> handle </a:t>
            </a:r>
            <a:r>
              <a:rPr lang="de-CH" sz="2800" dirty="0" err="1">
                <a:solidFill>
                  <a:srgbClr val="C00000"/>
                </a:solidFill>
              </a:rPr>
              <a:t>this</a:t>
            </a:r>
            <a:r>
              <a:rPr lang="de-CH" sz="2800" dirty="0">
                <a:solidFill>
                  <a:srgbClr val="C00000"/>
                </a:solidFill>
              </a:rPr>
              <a:t> </a:t>
            </a:r>
            <a:r>
              <a:rPr lang="de-CH" sz="2800" dirty="0" err="1">
                <a:solidFill>
                  <a:srgbClr val="C00000"/>
                </a:solidFill>
              </a:rPr>
              <a:t>problem</a:t>
            </a:r>
            <a:endParaRPr lang="de-DE" sz="2800" dirty="0">
              <a:solidFill>
                <a:srgbClr val="C00000"/>
              </a:solidFill>
            </a:endParaRPr>
          </a:p>
        </p:txBody>
      </p:sp>
      <p:sp>
        <p:nvSpPr>
          <p:cNvPr id="14339" name="Text Box 4"/>
          <p:cNvSpPr txBox="1">
            <a:spLocks noChangeArrowheads="1"/>
          </p:cNvSpPr>
          <p:nvPr/>
        </p:nvSpPr>
        <p:spPr bwMode="auto">
          <a:xfrm>
            <a:off x="395288" y="1916113"/>
            <a:ext cx="8353425" cy="4862870"/>
          </a:xfrm>
          <a:prstGeom prst="rect">
            <a:avLst/>
          </a:prstGeom>
          <a:noFill/>
          <a:ln w="9525">
            <a:noFill/>
            <a:miter lim="800000"/>
            <a:headEnd/>
            <a:tailEnd/>
          </a:ln>
        </p:spPr>
        <p:txBody>
          <a:bodyPr>
            <a:spAutoFit/>
          </a:bodyPr>
          <a:lstStyle/>
          <a:p>
            <a:endParaRPr lang="de-CH" b="1" dirty="0"/>
          </a:p>
          <a:p>
            <a:r>
              <a:rPr lang="en-GB" dirty="0"/>
              <a:t>        </a:t>
            </a:r>
            <a:r>
              <a:rPr lang="en-GB" sz="1100" dirty="0"/>
              <a:t>●</a:t>
            </a:r>
            <a:r>
              <a:rPr lang="en-GB" dirty="0"/>
              <a:t>	</a:t>
            </a:r>
            <a:r>
              <a:rPr lang="en-GB" sz="2400" dirty="0"/>
              <a:t>InfoCodex “</a:t>
            </a:r>
            <a:r>
              <a:rPr lang="en-GB" sz="2400" i="1" dirty="0">
                <a:solidFill>
                  <a:srgbClr val="FF0000"/>
                </a:solidFill>
              </a:rPr>
              <a:t>understands</a:t>
            </a:r>
            <a:r>
              <a:rPr lang="en-GB" sz="2400" dirty="0"/>
              <a:t>” the thematic content,</a:t>
            </a:r>
            <a:br>
              <a:rPr lang="en-GB" sz="2400" dirty="0"/>
            </a:br>
            <a:r>
              <a:rPr lang="en-GB" sz="2400" dirty="0"/>
              <a:t>	across the language barriers, without training</a:t>
            </a:r>
          </a:p>
          <a:p>
            <a:endParaRPr lang="en-GB" sz="1000" dirty="0"/>
          </a:p>
          <a:p>
            <a:r>
              <a:rPr lang="en-GB" dirty="0"/>
              <a:t>        </a:t>
            </a:r>
            <a:r>
              <a:rPr lang="en-GB" sz="1100" dirty="0"/>
              <a:t>●</a:t>
            </a:r>
            <a:r>
              <a:rPr lang="en-GB" dirty="0"/>
              <a:t>	</a:t>
            </a:r>
            <a:r>
              <a:rPr lang="en-GB" sz="2400" dirty="0"/>
              <a:t>It can </a:t>
            </a:r>
            <a:r>
              <a:rPr lang="en-GB" sz="2400" i="1" dirty="0">
                <a:solidFill>
                  <a:srgbClr val="FF0000"/>
                </a:solidFill>
              </a:rPr>
              <a:t>categorize/match</a:t>
            </a:r>
            <a:r>
              <a:rPr lang="en-GB" sz="2400" dirty="0"/>
              <a:t> documents according to</a:t>
            </a:r>
            <a:br>
              <a:rPr lang="en-GB" sz="2400" dirty="0"/>
            </a:br>
            <a:r>
              <a:rPr lang="en-GB" sz="2400" dirty="0"/>
              <a:t>	their content (building well organized bookshelves)</a:t>
            </a:r>
          </a:p>
          <a:p>
            <a:endParaRPr lang="en-GB" sz="1000" dirty="0"/>
          </a:p>
          <a:p>
            <a:r>
              <a:rPr lang="en-GB" sz="1100" dirty="0"/>
              <a:t>             ●</a:t>
            </a:r>
            <a:r>
              <a:rPr lang="en-GB" dirty="0"/>
              <a:t>	</a:t>
            </a:r>
            <a:r>
              <a:rPr lang="en-GB" sz="2400" dirty="0"/>
              <a:t>It automatically generates </a:t>
            </a:r>
            <a:r>
              <a:rPr lang="en-GB" sz="2400" i="1" dirty="0">
                <a:solidFill>
                  <a:srgbClr val="FF0000"/>
                </a:solidFill>
              </a:rPr>
              <a:t>abstracts</a:t>
            </a:r>
            <a:r>
              <a:rPr lang="en-GB" sz="2400" dirty="0">
                <a:solidFill>
                  <a:srgbClr val="FF0000"/>
                </a:solidFill>
              </a:rPr>
              <a:t> </a:t>
            </a:r>
            <a:r>
              <a:rPr lang="en-GB" sz="2400" dirty="0"/>
              <a:t>and </a:t>
            </a:r>
            <a:r>
              <a:rPr lang="en-GB" sz="2400" dirty="0">
                <a:solidFill>
                  <a:srgbClr val="FF0000"/>
                </a:solidFill>
              </a:rPr>
              <a:t>keywords</a:t>
            </a:r>
          </a:p>
          <a:p>
            <a:endParaRPr lang="en-GB" sz="1000" dirty="0"/>
          </a:p>
          <a:p>
            <a:r>
              <a:rPr lang="en-GB" sz="1100" dirty="0"/>
              <a:t>             ●</a:t>
            </a:r>
            <a:r>
              <a:rPr lang="en-GB" sz="2400" dirty="0"/>
              <a:t>	It </a:t>
            </a:r>
            <a:r>
              <a:rPr lang="en-GB" sz="2400" i="1" dirty="0">
                <a:solidFill>
                  <a:srgbClr val="FF0000"/>
                </a:solidFill>
              </a:rPr>
              <a:t>bundles similar documents</a:t>
            </a:r>
            <a:r>
              <a:rPr lang="en-GB" sz="2400" i="1" dirty="0"/>
              <a:t> </a:t>
            </a:r>
            <a:r>
              <a:rPr lang="en-GB" sz="2400" dirty="0"/>
              <a:t>into one family</a:t>
            </a:r>
            <a:br>
              <a:rPr lang="en-GB" sz="2400" dirty="0"/>
            </a:br>
            <a:r>
              <a:rPr lang="en-GB" sz="2400" dirty="0"/>
              <a:t>  	</a:t>
            </a:r>
            <a:r>
              <a:rPr lang="en-GB" sz="2400" dirty="0">
                <a:sym typeface="Wingdings" pitchFamily="2" charset="2"/>
              </a:rPr>
              <a:t> reduction of volume without loss of information</a:t>
            </a:r>
            <a:endParaRPr lang="en-GB" sz="2400" dirty="0">
              <a:solidFill>
                <a:srgbClr val="CC0000"/>
              </a:solidFill>
            </a:endParaRPr>
          </a:p>
          <a:p>
            <a:endParaRPr lang="en-GB" sz="1000" dirty="0"/>
          </a:p>
          <a:p>
            <a:r>
              <a:rPr lang="en-GB" dirty="0"/>
              <a:t>        </a:t>
            </a:r>
            <a:r>
              <a:rPr lang="en-GB" sz="1100" dirty="0"/>
              <a:t>●</a:t>
            </a:r>
            <a:r>
              <a:rPr lang="en-GB" dirty="0"/>
              <a:t>	</a:t>
            </a:r>
            <a:r>
              <a:rPr lang="en-GB" sz="2400" dirty="0"/>
              <a:t>It finds and retrieves documents not only by</a:t>
            </a:r>
            <a:br>
              <a:rPr lang="en-GB" sz="2400" dirty="0"/>
            </a:br>
            <a:r>
              <a:rPr lang="en-GB" sz="2400" dirty="0"/>
              <a:t>	keywords, but also using </a:t>
            </a:r>
            <a:r>
              <a:rPr lang="en-GB" sz="2400" i="1" dirty="0">
                <a:solidFill>
                  <a:srgbClr val="FF0000"/>
                </a:solidFill>
              </a:rPr>
              <a:t>text in natural language</a:t>
            </a:r>
          </a:p>
          <a:p>
            <a:pPr>
              <a:spcBef>
                <a:spcPct val="50000"/>
              </a:spcBef>
            </a:pPr>
            <a:endParaRPr lang="de-DE"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1341438"/>
            <a:ext cx="8208962" cy="503237"/>
          </a:xfrm>
        </p:spPr>
        <p:txBody>
          <a:bodyPr/>
          <a:lstStyle/>
          <a:p>
            <a:pPr algn="l" eaLnBrk="1" hangingPunct="1"/>
            <a:r>
              <a:rPr lang="de-CH" sz="2400"/>
              <a:t>Technology Protected by Two Key Patents:</a:t>
            </a:r>
            <a:br>
              <a:rPr lang="de-CH" sz="2400"/>
            </a:br>
            <a:r>
              <a:rPr lang="de-CH" sz="2400"/>
              <a:t>Semantics + Neural Networks + Statistical Analysis</a:t>
            </a:r>
            <a:endParaRPr lang="de-DE" sz="2400"/>
          </a:p>
        </p:txBody>
      </p:sp>
      <p:sp>
        <p:nvSpPr>
          <p:cNvPr id="10243" name="Rectangle 3"/>
          <p:cNvSpPr>
            <a:spLocks noGrp="1" noChangeArrowheads="1"/>
          </p:cNvSpPr>
          <p:nvPr>
            <p:ph type="body" idx="1"/>
          </p:nvPr>
        </p:nvSpPr>
        <p:spPr>
          <a:xfrm>
            <a:off x="468313" y="2276475"/>
            <a:ext cx="8229600" cy="3560763"/>
          </a:xfrm>
        </p:spPr>
        <p:txBody>
          <a:bodyPr/>
          <a:lstStyle/>
          <a:p>
            <a:pPr eaLnBrk="1" hangingPunct="1"/>
            <a:r>
              <a:rPr lang="en-GB"/>
              <a:t>The essential features</a:t>
            </a:r>
            <a:endParaRPr lang="de-CH"/>
          </a:p>
          <a:p>
            <a:pPr eaLnBrk="1" hangingPunct="1"/>
            <a:endParaRPr lang="de-DE"/>
          </a:p>
        </p:txBody>
      </p:sp>
      <p:sp>
        <p:nvSpPr>
          <p:cNvPr id="10244" name="Rectangle 5"/>
          <p:cNvSpPr>
            <a:spLocks noChangeArrowheads="1"/>
          </p:cNvSpPr>
          <p:nvPr/>
        </p:nvSpPr>
        <p:spPr bwMode="auto">
          <a:xfrm>
            <a:off x="611188" y="2852738"/>
            <a:ext cx="3889375" cy="3240087"/>
          </a:xfrm>
          <a:prstGeom prst="rect">
            <a:avLst/>
          </a:prstGeom>
          <a:noFill/>
          <a:ln w="9525">
            <a:noFill/>
            <a:miter lim="800000"/>
            <a:headEnd/>
            <a:tailEnd/>
          </a:ln>
        </p:spPr>
        <p:txBody>
          <a:bodyPr/>
          <a:lstStyle/>
          <a:p>
            <a:pPr marL="182563" indent="-182563">
              <a:spcBef>
                <a:spcPct val="20000"/>
              </a:spcBef>
              <a:buFontTx/>
              <a:buChar char="•"/>
            </a:pPr>
            <a:r>
              <a:rPr lang="de-DE" dirty="0"/>
              <a:t>Unique, large </a:t>
            </a:r>
            <a:r>
              <a:rPr lang="de-DE" dirty="0" err="1"/>
              <a:t>Linguistic</a:t>
            </a:r>
            <a:r>
              <a:rPr lang="de-DE" dirty="0"/>
              <a:t> Database </a:t>
            </a:r>
            <a:r>
              <a:rPr lang="de-DE" dirty="0" err="1"/>
              <a:t>linked</a:t>
            </a:r>
            <a:r>
              <a:rPr lang="de-DE" dirty="0"/>
              <a:t> </a:t>
            </a:r>
            <a:r>
              <a:rPr lang="de-DE" dirty="0" err="1"/>
              <a:t>to</a:t>
            </a:r>
            <a:r>
              <a:rPr lang="de-DE" dirty="0"/>
              <a:t> a universal </a:t>
            </a:r>
            <a:r>
              <a:rPr lang="de-DE" dirty="0" err="1"/>
              <a:t>Taxonomy</a:t>
            </a:r>
            <a:br>
              <a:rPr lang="de-DE" dirty="0"/>
            </a:br>
            <a:r>
              <a:rPr lang="de-DE" dirty="0"/>
              <a:t>(4 </a:t>
            </a:r>
            <a:r>
              <a:rPr lang="de-DE" dirty="0" err="1"/>
              <a:t>Mio</a:t>
            </a:r>
            <a:r>
              <a:rPr lang="de-DE" dirty="0"/>
              <a:t> </a:t>
            </a:r>
            <a:r>
              <a:rPr lang="de-DE" dirty="0" err="1"/>
              <a:t>items</a:t>
            </a:r>
            <a:r>
              <a:rPr lang="de-DE" dirty="0"/>
              <a:t>, en/de/</a:t>
            </a:r>
            <a:r>
              <a:rPr lang="de-DE" dirty="0" err="1"/>
              <a:t>fr</a:t>
            </a:r>
            <a:r>
              <a:rPr lang="de-DE" dirty="0"/>
              <a:t>/</a:t>
            </a:r>
            <a:r>
              <a:rPr lang="de-DE" dirty="0" err="1"/>
              <a:t>it</a:t>
            </a:r>
            <a:r>
              <a:rPr lang="de-DE" dirty="0"/>
              <a:t>/es)</a:t>
            </a:r>
          </a:p>
          <a:p>
            <a:pPr marL="182563" indent="-182563">
              <a:spcBef>
                <a:spcPct val="20000"/>
              </a:spcBef>
            </a:pPr>
            <a:endParaRPr lang="de-DE" dirty="0"/>
          </a:p>
          <a:p>
            <a:pPr marL="182563" indent="-182563">
              <a:spcBef>
                <a:spcPct val="20000"/>
              </a:spcBef>
              <a:buFontTx/>
              <a:buChar char="•"/>
            </a:pPr>
            <a:r>
              <a:rPr lang="de-DE" dirty="0" err="1"/>
              <a:t>Combined</a:t>
            </a:r>
            <a:r>
              <a:rPr lang="de-DE" dirty="0"/>
              <a:t> </a:t>
            </a:r>
            <a:r>
              <a:rPr lang="de-DE" dirty="0" err="1"/>
              <a:t>with</a:t>
            </a:r>
            <a:r>
              <a:rPr lang="de-DE" dirty="0"/>
              <a:t> </a:t>
            </a:r>
            <a:r>
              <a:rPr lang="en-GB" dirty="0"/>
              <a:t>linguistic and statistical analyses and neural networks</a:t>
            </a:r>
          </a:p>
          <a:p>
            <a:pPr marL="182563" indent="-182563">
              <a:spcBef>
                <a:spcPct val="20000"/>
              </a:spcBef>
            </a:pPr>
            <a:endParaRPr lang="en-GB" dirty="0"/>
          </a:p>
          <a:p>
            <a:pPr marL="182563" indent="-182563">
              <a:spcBef>
                <a:spcPct val="20000"/>
              </a:spcBef>
              <a:buFontTx/>
              <a:buChar char="•"/>
            </a:pPr>
            <a:r>
              <a:rPr lang="en-GB" dirty="0"/>
              <a:t>Patented in the EU and the USA</a:t>
            </a:r>
            <a:endParaRPr lang="de-CH" dirty="0"/>
          </a:p>
        </p:txBody>
      </p:sp>
      <p:pic>
        <p:nvPicPr>
          <p:cNvPr id="10245" name="Picture 6" descr="knowledge-mit"/>
          <p:cNvPicPr>
            <a:picLocks noChangeAspect="1" noChangeArrowheads="1"/>
          </p:cNvPicPr>
          <p:nvPr/>
        </p:nvPicPr>
        <p:blipFill>
          <a:blip r:embed="rId3"/>
          <a:srcRect/>
          <a:stretch>
            <a:fillRect/>
          </a:stretch>
        </p:blipFill>
        <p:spPr bwMode="auto">
          <a:xfrm>
            <a:off x="4643438" y="2852738"/>
            <a:ext cx="4087812" cy="32400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1196752"/>
            <a:ext cx="8229600" cy="503238"/>
          </a:xfrm>
          <a:noFill/>
        </p:spPr>
        <p:txBody>
          <a:bodyPr/>
          <a:lstStyle/>
          <a:p>
            <a:r>
              <a:rPr lang="de-CH" sz="2400" dirty="0"/>
              <a:t>Basis </a:t>
            </a:r>
            <a:r>
              <a:rPr lang="de-CH" sz="2400" dirty="0" err="1"/>
              <a:t>for</a:t>
            </a:r>
            <a:r>
              <a:rPr lang="de-CH" sz="2400" dirty="0"/>
              <a:t> </a:t>
            </a:r>
            <a:r>
              <a:rPr lang="de-CH" sz="2400" dirty="0" err="1"/>
              <a:t>the</a:t>
            </a:r>
            <a:r>
              <a:rPr lang="de-CH" sz="2400" dirty="0"/>
              <a:t> </a:t>
            </a:r>
            <a:r>
              <a:rPr lang="de-CH" sz="2400" dirty="0" err="1"/>
              <a:t>Semantic</a:t>
            </a:r>
            <a:r>
              <a:rPr lang="de-CH" sz="2400" dirty="0"/>
              <a:t> Analysis: The </a:t>
            </a:r>
            <a:r>
              <a:rPr lang="de-CH" sz="2400" dirty="0" err="1"/>
              <a:t>Linguistic</a:t>
            </a:r>
            <a:r>
              <a:rPr lang="de-CH" sz="2400" dirty="0"/>
              <a:t> Database</a:t>
            </a:r>
            <a:endParaRPr lang="de-DE" sz="2400" dirty="0"/>
          </a:p>
        </p:txBody>
      </p:sp>
      <p:sp>
        <p:nvSpPr>
          <p:cNvPr id="11267" name="Rectangle 3"/>
          <p:cNvSpPr>
            <a:spLocks noGrp="1" noChangeArrowheads="1"/>
          </p:cNvSpPr>
          <p:nvPr>
            <p:ph type="body" idx="1"/>
          </p:nvPr>
        </p:nvSpPr>
        <p:spPr>
          <a:noFill/>
        </p:spPr>
        <p:txBody>
          <a:bodyPr/>
          <a:lstStyle/>
          <a:p>
            <a:r>
              <a:rPr lang="de-CH" dirty="0"/>
              <a:t>  </a:t>
            </a:r>
            <a:endParaRPr lang="de-DE" dirty="0"/>
          </a:p>
        </p:txBody>
      </p:sp>
      <p:sp>
        <p:nvSpPr>
          <p:cNvPr id="11268" name="Rectangle 5"/>
          <p:cNvSpPr>
            <a:spLocks noChangeArrowheads="1"/>
          </p:cNvSpPr>
          <p:nvPr/>
        </p:nvSpPr>
        <p:spPr bwMode="auto">
          <a:xfrm>
            <a:off x="539750" y="2924175"/>
            <a:ext cx="1584325" cy="504825"/>
          </a:xfrm>
          <a:prstGeom prst="rect">
            <a:avLst/>
          </a:prstGeom>
          <a:noFill/>
          <a:ln w="9525">
            <a:noFill/>
            <a:miter lim="800000"/>
            <a:headEnd/>
            <a:tailEnd/>
          </a:ln>
        </p:spPr>
        <p:txBody>
          <a:bodyPr/>
          <a:lstStyle/>
          <a:p>
            <a:pPr marL="182563" indent="-182563">
              <a:spcBef>
                <a:spcPct val="20000"/>
              </a:spcBef>
              <a:buFontTx/>
              <a:buChar char="•"/>
            </a:pPr>
            <a:endParaRPr lang="de-DE">
              <a:cs typeface="Arial" charset="0"/>
            </a:endParaRPr>
          </a:p>
        </p:txBody>
      </p:sp>
      <p:pic>
        <p:nvPicPr>
          <p:cNvPr id="11269" name="Picture 5"/>
          <p:cNvPicPr>
            <a:picLocks noChangeAspect="1" noChangeArrowheads="1"/>
          </p:cNvPicPr>
          <p:nvPr/>
        </p:nvPicPr>
        <p:blipFill>
          <a:blip r:embed="rId3"/>
          <a:srcRect/>
          <a:stretch>
            <a:fillRect/>
          </a:stretch>
        </p:blipFill>
        <p:spPr bwMode="auto">
          <a:xfrm>
            <a:off x="2195513" y="2492375"/>
            <a:ext cx="4895850" cy="2911475"/>
          </a:xfrm>
          <a:prstGeom prst="rect">
            <a:avLst/>
          </a:prstGeom>
          <a:noFill/>
          <a:ln w="9525">
            <a:noFill/>
            <a:round/>
            <a:headEnd/>
            <a:tailEnd/>
          </a:ln>
        </p:spPr>
      </p:pic>
      <p:grpSp>
        <p:nvGrpSpPr>
          <p:cNvPr id="11270" name="Group 6"/>
          <p:cNvGrpSpPr>
            <a:grpSpLocks/>
          </p:cNvGrpSpPr>
          <p:nvPr/>
        </p:nvGrpSpPr>
        <p:grpSpPr bwMode="auto">
          <a:xfrm>
            <a:off x="2051050" y="5445125"/>
            <a:ext cx="1681163" cy="1158875"/>
            <a:chOff x="1181" y="3190"/>
            <a:chExt cx="1059" cy="730"/>
          </a:xfrm>
        </p:grpSpPr>
        <p:sp>
          <p:nvSpPr>
            <p:cNvPr id="11274" name="Text Box 7"/>
            <p:cNvSpPr txBox="1">
              <a:spLocks noChangeArrowheads="1"/>
            </p:cNvSpPr>
            <p:nvPr/>
          </p:nvSpPr>
          <p:spPr bwMode="auto">
            <a:xfrm>
              <a:off x="1181" y="3568"/>
              <a:ext cx="1059" cy="352"/>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de-CH" sz="1200" b="1">
                  <a:cs typeface="Arial" charset="0"/>
                </a:rPr>
                <a:t>&gt; 4 Mio Items</a:t>
              </a:r>
            </a:p>
            <a:p>
              <a:pPr algn="ctr">
                <a:spcBef>
                  <a:spcPct val="50000"/>
                </a:spcBef>
              </a:pPr>
              <a:r>
                <a:rPr lang="de-CH" sz="1200">
                  <a:cs typeface="Arial" charset="0"/>
                </a:rPr>
                <a:t>EN/DE/FR/IT/ES</a:t>
              </a:r>
            </a:p>
          </p:txBody>
        </p:sp>
        <p:sp>
          <p:nvSpPr>
            <p:cNvPr id="11275" name="AutoShape 8"/>
            <p:cNvSpPr>
              <a:spLocks noChangeArrowheads="1"/>
            </p:cNvSpPr>
            <p:nvPr/>
          </p:nvSpPr>
          <p:spPr bwMode="auto">
            <a:xfrm>
              <a:off x="1526" y="3190"/>
              <a:ext cx="399" cy="322"/>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de-DE"/>
            </a:p>
          </p:txBody>
        </p:sp>
      </p:grpSp>
      <p:grpSp>
        <p:nvGrpSpPr>
          <p:cNvPr id="11271" name="Group 9"/>
          <p:cNvGrpSpPr>
            <a:grpSpLocks/>
          </p:cNvGrpSpPr>
          <p:nvPr/>
        </p:nvGrpSpPr>
        <p:grpSpPr bwMode="auto">
          <a:xfrm>
            <a:off x="4932363" y="5445125"/>
            <a:ext cx="2328862" cy="1146175"/>
            <a:chOff x="3107" y="3378"/>
            <a:chExt cx="1467" cy="722"/>
          </a:xfrm>
        </p:grpSpPr>
        <p:sp>
          <p:nvSpPr>
            <p:cNvPr id="11272" name="AutoShape 10"/>
            <p:cNvSpPr>
              <a:spLocks noChangeArrowheads="1"/>
            </p:cNvSpPr>
            <p:nvPr/>
          </p:nvSpPr>
          <p:spPr bwMode="auto">
            <a:xfrm>
              <a:off x="3636" y="3378"/>
              <a:ext cx="399" cy="322"/>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de-DE"/>
            </a:p>
          </p:txBody>
        </p:sp>
        <p:sp>
          <p:nvSpPr>
            <p:cNvPr id="11273" name="Text Box 11"/>
            <p:cNvSpPr txBox="1">
              <a:spLocks noChangeArrowheads="1"/>
            </p:cNvSpPr>
            <p:nvPr/>
          </p:nvSpPr>
          <p:spPr bwMode="auto">
            <a:xfrm>
              <a:off x="3107" y="3748"/>
              <a:ext cx="1467" cy="352"/>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de-CH" sz="1200" b="1">
                  <a:cs typeface="Arial" charset="0"/>
                </a:rPr>
                <a:t>Taxonomy</a:t>
              </a:r>
            </a:p>
            <a:p>
              <a:pPr algn="ctr">
                <a:spcBef>
                  <a:spcPct val="50000"/>
                </a:spcBef>
              </a:pPr>
              <a:r>
                <a:rPr lang="de-CH" sz="1200">
                  <a:cs typeface="Arial" charset="0"/>
                </a:rPr>
                <a:t>7'000 Hypernyms / 7 Levels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88913"/>
            <a:ext cx="8229600" cy="1511300"/>
          </a:xfrm>
          <a:noFill/>
        </p:spPr>
        <p:txBody>
          <a:bodyPr/>
          <a:lstStyle/>
          <a:p>
            <a:r>
              <a:rPr lang="de-CH" sz="2000" dirty="0">
                <a:solidFill>
                  <a:schemeClr val="tx1"/>
                </a:solidFill>
              </a:rPr>
              <a:t>                                               I. </a:t>
            </a:r>
            <a:r>
              <a:rPr lang="de-CH" sz="2000" dirty="0" err="1">
                <a:solidFill>
                  <a:schemeClr val="tx1"/>
                </a:solidFill>
              </a:rPr>
              <a:t>Characteristics</a:t>
            </a:r>
            <a:r>
              <a:rPr lang="de-CH" sz="2000" dirty="0">
                <a:solidFill>
                  <a:schemeClr val="tx1"/>
                </a:solidFill>
              </a:rPr>
              <a:t> </a:t>
            </a:r>
            <a:r>
              <a:rPr lang="de-CH" sz="2000" dirty="0" err="1">
                <a:solidFill>
                  <a:schemeClr val="tx1"/>
                </a:solidFill>
              </a:rPr>
              <a:t>and</a:t>
            </a:r>
            <a:r>
              <a:rPr lang="de-CH" sz="2000" dirty="0">
                <a:solidFill>
                  <a:schemeClr val="tx1"/>
                </a:solidFill>
              </a:rPr>
              <a:t> </a:t>
            </a:r>
            <a:r>
              <a:rPr lang="de-CH" sz="2000" dirty="0" err="1">
                <a:solidFill>
                  <a:schemeClr val="tx1"/>
                </a:solidFill>
              </a:rPr>
              <a:t>Functionalities</a:t>
            </a:r>
            <a:br>
              <a:rPr lang="de-CH" dirty="0"/>
            </a:br>
            <a:br>
              <a:rPr lang="de-CH" sz="2400" dirty="0"/>
            </a:br>
            <a:r>
              <a:rPr lang="de-CH" dirty="0"/>
              <a:t>Clustering </a:t>
            </a:r>
            <a:r>
              <a:rPr lang="de-CH" dirty="0" err="1"/>
              <a:t>of</a:t>
            </a:r>
            <a:r>
              <a:rPr lang="de-CH" dirty="0"/>
              <a:t> </a:t>
            </a:r>
            <a:r>
              <a:rPr lang="de-CH" dirty="0" err="1"/>
              <a:t>Documents</a:t>
            </a:r>
            <a:endParaRPr lang="de-DE" dirty="0"/>
          </a:p>
        </p:txBody>
      </p:sp>
      <p:sp>
        <p:nvSpPr>
          <p:cNvPr id="11267" name="Rectangle 3"/>
          <p:cNvSpPr>
            <a:spLocks noGrp="1" noChangeArrowheads="1"/>
          </p:cNvSpPr>
          <p:nvPr>
            <p:ph type="body" idx="1"/>
          </p:nvPr>
        </p:nvSpPr>
        <p:spPr>
          <a:xfrm>
            <a:off x="1187450" y="2565400"/>
            <a:ext cx="5689600" cy="3560763"/>
          </a:xfrm>
        </p:spPr>
        <p:txBody>
          <a:bodyPr/>
          <a:lstStyle/>
          <a:p>
            <a:endParaRPr lang="de-DE"/>
          </a:p>
        </p:txBody>
      </p:sp>
      <p:pic>
        <p:nvPicPr>
          <p:cNvPr id="11268" name="Picture 10" descr="AGGLOMERATIONCLUSTERS"/>
          <p:cNvPicPr>
            <a:picLocks noChangeAspect="1" noChangeArrowheads="1"/>
          </p:cNvPicPr>
          <p:nvPr/>
        </p:nvPicPr>
        <p:blipFill>
          <a:blip r:embed="rId2"/>
          <a:srcRect/>
          <a:stretch>
            <a:fillRect/>
          </a:stretch>
        </p:blipFill>
        <p:spPr bwMode="auto">
          <a:xfrm>
            <a:off x="1116013" y="1844675"/>
            <a:ext cx="6948487" cy="45593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5"/>
          <p:cNvGraphicFramePr>
            <a:graphicFrameLocks noGrp="1"/>
          </p:cNvGraphicFramePr>
          <p:nvPr>
            <p:ph sz="quarter" idx="14"/>
          </p:nvPr>
        </p:nvGraphicFramePr>
        <p:xfrm>
          <a:off x="179512" y="2420888"/>
          <a:ext cx="886461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3" name="Title 1"/>
          <p:cNvSpPr>
            <a:spLocks noGrp="1"/>
          </p:cNvSpPr>
          <p:nvPr>
            <p:ph type="title"/>
          </p:nvPr>
        </p:nvSpPr>
        <p:spPr>
          <a:xfrm>
            <a:off x="539750" y="908050"/>
            <a:ext cx="8166100" cy="571500"/>
          </a:xfrm>
        </p:spPr>
        <p:txBody>
          <a:bodyPr/>
          <a:lstStyle/>
          <a:p>
            <a:r>
              <a:rPr lang="en-US" dirty="0">
                <a:solidFill>
                  <a:srgbClr val="C00000"/>
                </a:solidFill>
              </a:rPr>
              <a:t>This is what the Tool Should Do</a:t>
            </a:r>
          </a:p>
        </p:txBody>
      </p:sp>
      <p:sp>
        <p:nvSpPr>
          <p:cNvPr id="15364" name="Text Placeholder 2"/>
          <p:cNvSpPr>
            <a:spLocks noGrp="1"/>
          </p:cNvSpPr>
          <p:nvPr>
            <p:ph type="body" idx="13"/>
          </p:nvPr>
        </p:nvSpPr>
        <p:spPr>
          <a:xfrm>
            <a:off x="179388" y="1628775"/>
            <a:ext cx="8964612" cy="322263"/>
          </a:xfrm>
        </p:spPr>
        <p:txBody>
          <a:bodyPr/>
          <a:lstStyle/>
          <a:p>
            <a:pPr>
              <a:spcBef>
                <a:spcPct val="0"/>
              </a:spcBef>
            </a:pPr>
            <a:r>
              <a:rPr lang="en-US" sz="2200" dirty="0"/>
              <a:t>Automatically read and analyze big amounts of unstructured (incl. structured) information, condense and summarize (“pre-digestion”)</a:t>
            </a:r>
          </a:p>
        </p:txBody>
      </p:sp>
      <p:pic>
        <p:nvPicPr>
          <p:cNvPr id="15365" name="Picture 2" descr="http://serena.informationswissenschaft.ch/fileadmin/bilder/logos/infocodex.png"/>
          <p:cNvPicPr>
            <a:picLocks noChangeAspect="1" noChangeArrowheads="1"/>
          </p:cNvPicPr>
          <p:nvPr/>
        </p:nvPicPr>
        <p:blipFill>
          <a:blip r:embed="rId8"/>
          <a:srcRect/>
          <a:stretch>
            <a:fillRect/>
          </a:stretch>
        </p:blipFill>
        <p:spPr bwMode="auto">
          <a:xfrm>
            <a:off x="3132138" y="2997200"/>
            <a:ext cx="1539875" cy="3524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r>
              <a:rPr lang="de-CH" dirty="0" err="1"/>
              <a:t>Concept</a:t>
            </a:r>
            <a:r>
              <a:rPr lang="de-CH" dirty="0"/>
              <a:t> </a:t>
            </a:r>
            <a:r>
              <a:rPr lang="de-CH" dirty="0" err="1"/>
              <a:t>for</a:t>
            </a:r>
            <a:r>
              <a:rPr lang="de-CH" dirty="0"/>
              <a:t> Market </a:t>
            </a:r>
            <a:r>
              <a:rPr lang="de-CH" dirty="0" err="1"/>
              <a:t>Intelligence</a:t>
            </a:r>
            <a:endParaRPr lang="de-DE" dirty="0"/>
          </a:p>
        </p:txBody>
      </p:sp>
      <p:sp>
        <p:nvSpPr>
          <p:cNvPr id="14339" name="Rectangle 3"/>
          <p:cNvSpPr>
            <a:spLocks noGrp="1" noChangeArrowheads="1"/>
          </p:cNvSpPr>
          <p:nvPr>
            <p:ph type="body" idx="1"/>
          </p:nvPr>
        </p:nvSpPr>
        <p:spPr>
          <a:noFill/>
        </p:spPr>
        <p:txBody>
          <a:bodyPr/>
          <a:lstStyle/>
          <a:p>
            <a:r>
              <a:rPr lang="de-DE" dirty="0"/>
              <a:t> </a:t>
            </a:r>
          </a:p>
        </p:txBody>
      </p:sp>
      <p:sp>
        <p:nvSpPr>
          <p:cNvPr id="14340" name="Rectangle 5"/>
          <p:cNvSpPr>
            <a:spLocks noChangeArrowheads="1"/>
          </p:cNvSpPr>
          <p:nvPr/>
        </p:nvSpPr>
        <p:spPr bwMode="auto">
          <a:xfrm>
            <a:off x="539552" y="2204864"/>
            <a:ext cx="7921625" cy="4176464"/>
          </a:xfrm>
          <a:prstGeom prst="rect">
            <a:avLst/>
          </a:prstGeom>
          <a:noFill/>
          <a:ln w="9525">
            <a:noFill/>
            <a:miter lim="800000"/>
            <a:headEnd/>
            <a:tailEnd/>
          </a:ln>
        </p:spPr>
        <p:txBody>
          <a:bodyPr/>
          <a:lstStyle/>
          <a:p>
            <a:pPr>
              <a:spcBef>
                <a:spcPct val="20000"/>
              </a:spcBef>
            </a:pPr>
            <a:r>
              <a:rPr lang="en-GB" sz="2400" dirty="0" err="1">
                <a:cs typeface="Arial" charset="0"/>
              </a:rPr>
              <a:t>Spidering</a:t>
            </a:r>
            <a:r>
              <a:rPr lang="en-GB" sz="2400" dirty="0">
                <a:cs typeface="Arial" charset="0"/>
              </a:rPr>
              <a:t> the Web and gathering data on competitors or on other fields of interest and making the relevant data available in an easy and accessible way.</a:t>
            </a:r>
            <a:r>
              <a:rPr lang="de-DE" sz="2400" dirty="0">
                <a:cs typeface="Arial" charset="0"/>
              </a:rPr>
              <a:t> </a:t>
            </a:r>
            <a:r>
              <a:rPr lang="en-GB" sz="2400" dirty="0">
                <a:cs typeface="Arial" charset="0"/>
              </a:rPr>
              <a:t> </a:t>
            </a:r>
            <a:endParaRPr lang="de-CH" sz="2400" dirty="0">
              <a:cs typeface="Arial" charset="0"/>
            </a:endParaRPr>
          </a:p>
        </p:txBody>
      </p:sp>
      <p:pic>
        <p:nvPicPr>
          <p:cNvPr id="14341" name="Picture 5" descr="Conceptfilter-en"/>
          <p:cNvPicPr>
            <a:picLocks noChangeAspect="1" noChangeArrowheads="1"/>
          </p:cNvPicPr>
          <p:nvPr/>
        </p:nvPicPr>
        <p:blipFill>
          <a:blip r:embed="rId3"/>
          <a:srcRect/>
          <a:stretch>
            <a:fillRect/>
          </a:stretch>
        </p:blipFill>
        <p:spPr bwMode="auto">
          <a:xfrm>
            <a:off x="1763713" y="3933825"/>
            <a:ext cx="5903912" cy="22336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itelfolie">
  <a:themeElements>
    <a:clrScheme name="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foli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elfol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elfol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elfol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elfol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elfol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elfol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elfol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elfol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elfol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elfol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elfol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folie">
  <a:themeElements>
    <a:clrScheme name="Standard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li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l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l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l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l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l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l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l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l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l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l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l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ndardfolie Kundenlogo">
  <a:themeElements>
    <a:clrScheme name="Standardfolie Kunden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lie Kundenlog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folie Kunden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lie Kunden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lie Kunden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lie Kunden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lie Kunden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lie Kunden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lie Kunden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lie Kunden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lie Kunden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lie Kunden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lie Kunden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lie Kunden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IC-Powerpoint</Template>
  <TotalTime>0</TotalTime>
  <Words>745</Words>
  <Application>Microsoft Office PowerPoint</Application>
  <PresentationFormat>Bildschirmpräsentation (4:3)</PresentationFormat>
  <Paragraphs>193</Paragraphs>
  <Slides>23</Slides>
  <Notes>13</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23</vt:i4>
      </vt:variant>
    </vt:vector>
  </HeadingPairs>
  <TitlesOfParts>
    <vt:vector size="32" baseType="lpstr">
      <vt:lpstr>ＭＳ Ｐゴシック</vt:lpstr>
      <vt:lpstr>Arial</vt:lpstr>
      <vt:lpstr>Calibri</vt:lpstr>
      <vt:lpstr>Times New Roman</vt:lpstr>
      <vt:lpstr>Verdana</vt:lpstr>
      <vt:lpstr>Wingdings</vt:lpstr>
      <vt:lpstr>Titelfolie</vt:lpstr>
      <vt:lpstr>Standardfolie</vt:lpstr>
      <vt:lpstr>Standardfolie Kundenlogo</vt:lpstr>
      <vt:lpstr>InfoCodex AG Semantic Technologies</vt:lpstr>
      <vt:lpstr>The Company:  15 Years Experience in Semantic Technologies</vt:lpstr>
      <vt:lpstr>Today‘s Information Management Problem</vt:lpstr>
      <vt:lpstr>       With its USPs, InfoCodex can handle this problem</vt:lpstr>
      <vt:lpstr>Technology Protected by Two Key Patents: Semantics + Neural Networks + Statistical Analysis</vt:lpstr>
      <vt:lpstr>Basis for the Semantic Analysis: The Linguistic Database</vt:lpstr>
      <vt:lpstr>                                               I. Characteristics and Functionalities  Clustering of Documents</vt:lpstr>
      <vt:lpstr>This is what the Tool Should Do</vt:lpstr>
      <vt:lpstr>Concept for Market Intelligence</vt:lpstr>
      <vt:lpstr>  </vt:lpstr>
      <vt:lpstr>Market Intelligence: Information Sources</vt:lpstr>
      <vt:lpstr>Market Intelligence: Concept Filters</vt:lpstr>
      <vt:lpstr>Recognizing Current Web Pages</vt:lpstr>
      <vt:lpstr>PowerPoint-Präsentation</vt:lpstr>
      <vt:lpstr>PowerPoint-Präsentation</vt:lpstr>
      <vt:lpstr>PowerPoint-Präsentation</vt:lpstr>
      <vt:lpstr>What Makes the InfoCodex Approach Unique?</vt:lpstr>
      <vt:lpstr>Customer Benefits in Gaining Competitive Advantages</vt:lpstr>
      <vt:lpstr>     II.  Technical Properties   System Architecture of InfoCodex</vt:lpstr>
      <vt:lpstr>     II.  Technical Properties   Spider Agents for Document Import</vt:lpstr>
      <vt:lpstr>     II.  Technical Properties   Privacy and Security</vt:lpstr>
      <vt:lpstr>     II.  Technical Properties   Scalability</vt:lpstr>
      <vt:lpstr>     II.  Technical Properties   International ICT Standards</vt:lpstr>
    </vt:vector>
  </TitlesOfParts>
  <Company>InfoCodex AG Semantic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Management</dc:title>
  <dc:creator>Wae</dc:creator>
  <cp:lastModifiedBy>Wae</cp:lastModifiedBy>
  <cp:revision>94</cp:revision>
  <dcterms:created xsi:type="dcterms:W3CDTF">2011-01-28T15:48:30Z</dcterms:created>
  <dcterms:modified xsi:type="dcterms:W3CDTF">2019-10-11T13:30:45Z</dcterms:modified>
</cp:coreProperties>
</file>